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</p:sldMasterIdLst>
  <p:notesMasterIdLst>
    <p:notesMasterId r:id="rId34"/>
  </p:notesMasterIdLst>
  <p:handoutMasterIdLst>
    <p:handoutMasterId r:id="rId35"/>
  </p:handoutMasterIdLst>
  <p:sldIdLst>
    <p:sldId id="336" r:id="rId4"/>
    <p:sldId id="334" r:id="rId5"/>
    <p:sldId id="302" r:id="rId6"/>
    <p:sldId id="335" r:id="rId7"/>
    <p:sldId id="341" r:id="rId8"/>
    <p:sldId id="348" r:id="rId9"/>
    <p:sldId id="342" r:id="rId10"/>
    <p:sldId id="310" r:id="rId11"/>
    <p:sldId id="344" r:id="rId12"/>
    <p:sldId id="337" r:id="rId13"/>
    <p:sldId id="343" r:id="rId14"/>
    <p:sldId id="338" r:id="rId15"/>
    <p:sldId id="340" r:id="rId16"/>
    <p:sldId id="345" r:id="rId17"/>
    <p:sldId id="339" r:id="rId18"/>
    <p:sldId id="332" r:id="rId19"/>
    <p:sldId id="349" r:id="rId20"/>
    <p:sldId id="346" r:id="rId21"/>
    <p:sldId id="333" r:id="rId22"/>
    <p:sldId id="324" r:id="rId23"/>
    <p:sldId id="326" r:id="rId24"/>
    <p:sldId id="325" r:id="rId25"/>
    <p:sldId id="327" r:id="rId26"/>
    <p:sldId id="328" r:id="rId27"/>
    <p:sldId id="347" r:id="rId28"/>
    <p:sldId id="287" r:id="rId29"/>
    <p:sldId id="316" r:id="rId30"/>
    <p:sldId id="318" r:id="rId31"/>
    <p:sldId id="317" r:id="rId32"/>
    <p:sldId id="271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 Hassni" initials="EH" lastIdx="13" clrIdx="0">
    <p:extLst/>
  </p:cmAuthor>
  <p:cmAuthor id="2" name="Samah Dahhou" initials="SD" lastIdx="5" clrIdx="1">
    <p:extLst/>
  </p:cmAuthor>
  <p:cmAuthor id="3" name="Stanley Currier" initials="SC" lastIdx="9" clrIdx="2">
    <p:extLst/>
  </p:cmAuthor>
  <p:cmAuthor id="4" name="pc" initials="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1495" autoAdjust="0"/>
  </p:normalViewPr>
  <p:slideViewPr>
    <p:cSldViewPr>
      <p:cViewPr varScale="1">
        <p:scale>
          <a:sx n="66" d="100"/>
          <a:sy n="66" d="100"/>
        </p:scale>
        <p:origin x="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6274C-50AE-4591-A022-B821E2D0E91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6DF6141-F9EA-4A1A-85AA-12129451A90F}">
      <dgm:prSet phldrT="[Text]"/>
      <dgm:spPr>
        <a:solidFill>
          <a:srgbClr val="C0504D"/>
        </a:solidFill>
      </dgm:spPr>
      <dgm:t>
        <a:bodyPr/>
        <a:lstStyle/>
        <a:p>
          <a:r>
            <a:rPr lang="en-US" dirty="0"/>
            <a:t>Bien se </a:t>
          </a:r>
          <a:r>
            <a:rPr lang="en-US" dirty="0" err="1"/>
            <a:t>préparer</a:t>
          </a:r>
          <a:r>
            <a:rPr lang="en-US" dirty="0"/>
            <a:t> </a:t>
          </a:r>
        </a:p>
      </dgm:t>
    </dgm:pt>
    <dgm:pt modelId="{4CB3585E-71EA-4F3B-A0A7-83A1DD951921}" type="parTrans" cxnId="{2176755B-F8A7-4D23-A4E2-8BD431B5317D}">
      <dgm:prSet/>
      <dgm:spPr/>
      <dgm:t>
        <a:bodyPr/>
        <a:lstStyle/>
        <a:p>
          <a:endParaRPr lang="en-US"/>
        </a:p>
      </dgm:t>
    </dgm:pt>
    <dgm:pt modelId="{4982458C-08BA-45E1-B92A-43394FF0E77E}" type="sibTrans" cxnId="{2176755B-F8A7-4D23-A4E2-8BD431B5317D}">
      <dgm:prSet/>
      <dgm:spPr/>
      <dgm:t>
        <a:bodyPr/>
        <a:lstStyle/>
        <a:p>
          <a:endParaRPr lang="en-US"/>
        </a:p>
      </dgm:t>
    </dgm:pt>
    <dgm:pt modelId="{B1C5D4B0-1559-4103-A018-0546D3C9BB94}">
      <dgm:prSet phldrT="[Text]"/>
      <dgm:spPr>
        <a:solidFill>
          <a:srgbClr val="833E90"/>
        </a:solidFill>
      </dgm:spPr>
      <dgm:t>
        <a:bodyPr/>
        <a:lstStyle/>
        <a:p>
          <a:pPr rtl="0"/>
          <a:r>
            <a:rPr lang="en-US" dirty="0" err="1"/>
            <a:t>Pratiquer</a:t>
          </a:r>
          <a:r>
            <a:rPr lang="en-US" dirty="0"/>
            <a:t> ma </a:t>
          </a:r>
          <a:r>
            <a:rPr lang="en-US" dirty="0" err="1"/>
            <a:t>présentation</a:t>
          </a:r>
          <a:r>
            <a:rPr lang="en-US" dirty="0"/>
            <a:t> </a:t>
          </a:r>
        </a:p>
      </dgm:t>
    </dgm:pt>
    <dgm:pt modelId="{0ABAAF4D-406B-47D3-BB40-661D4D4D8461}" type="parTrans" cxnId="{F9ACE4FC-749D-405E-A3C8-D6388F1B201E}">
      <dgm:prSet/>
      <dgm:spPr/>
      <dgm:t>
        <a:bodyPr/>
        <a:lstStyle/>
        <a:p>
          <a:endParaRPr lang="en-US"/>
        </a:p>
      </dgm:t>
    </dgm:pt>
    <dgm:pt modelId="{B3B2EF43-2EF4-481B-81E7-A8000A524A04}" type="sibTrans" cxnId="{F9ACE4FC-749D-405E-A3C8-D6388F1B201E}">
      <dgm:prSet/>
      <dgm:spPr/>
      <dgm:t>
        <a:bodyPr/>
        <a:lstStyle/>
        <a:p>
          <a:endParaRPr lang="en-US"/>
        </a:p>
      </dgm:t>
    </dgm:pt>
    <dgm:pt modelId="{C0B92D7E-7072-4A7A-A67D-B3642866DA5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/>
            <a:t>Planifier</a:t>
          </a:r>
          <a:r>
            <a:rPr lang="en-US" dirty="0"/>
            <a:t> ma </a:t>
          </a:r>
          <a:r>
            <a:rPr lang="en-US" dirty="0" err="1"/>
            <a:t>visite</a:t>
          </a:r>
          <a:r>
            <a:rPr lang="en-US" dirty="0"/>
            <a:t> </a:t>
          </a:r>
        </a:p>
      </dgm:t>
    </dgm:pt>
    <dgm:pt modelId="{00A6C678-E47A-400B-82C0-C615A4CC7D29}" type="parTrans" cxnId="{58104308-22E2-425F-96E1-36B50560A8FC}">
      <dgm:prSet/>
      <dgm:spPr/>
      <dgm:t>
        <a:bodyPr/>
        <a:lstStyle/>
        <a:p>
          <a:endParaRPr lang="en-US"/>
        </a:p>
      </dgm:t>
    </dgm:pt>
    <dgm:pt modelId="{3BCC7E43-209D-429B-B30D-FFDE77CFDB02}" type="sibTrans" cxnId="{58104308-22E2-425F-96E1-36B50560A8FC}">
      <dgm:prSet/>
      <dgm:spPr/>
      <dgm:t>
        <a:bodyPr/>
        <a:lstStyle/>
        <a:p>
          <a:endParaRPr lang="en-US"/>
        </a:p>
      </dgm:t>
    </dgm:pt>
    <dgm:pt modelId="{C87424B0-2E6F-4138-AECA-A2B96FB9DAB0}">
      <dgm:prSet/>
      <dgm:spPr>
        <a:solidFill>
          <a:srgbClr val="FC750E"/>
        </a:solidFill>
      </dgm:spPr>
      <dgm:t>
        <a:bodyPr/>
        <a:lstStyle/>
        <a:p>
          <a:r>
            <a:rPr lang="en-US" dirty="0"/>
            <a:t>Questions à poser </a:t>
          </a:r>
        </a:p>
      </dgm:t>
    </dgm:pt>
    <dgm:pt modelId="{5CC95A17-B906-4754-BBCC-0AC9CAE1B2D3}" type="parTrans" cxnId="{9DD9931A-8842-47B8-A777-FAC54D18B253}">
      <dgm:prSet/>
      <dgm:spPr/>
      <dgm:t>
        <a:bodyPr/>
        <a:lstStyle/>
        <a:p>
          <a:endParaRPr lang="en-US"/>
        </a:p>
      </dgm:t>
    </dgm:pt>
    <dgm:pt modelId="{994F9E51-503E-4DC1-AA4E-F9591D2C5E9C}" type="sibTrans" cxnId="{9DD9931A-8842-47B8-A777-FAC54D18B253}">
      <dgm:prSet/>
      <dgm:spPr/>
      <dgm:t>
        <a:bodyPr/>
        <a:lstStyle/>
        <a:p>
          <a:endParaRPr lang="en-US"/>
        </a:p>
      </dgm:t>
    </dgm:pt>
    <dgm:pt modelId="{08927132-16C8-4DA0-9535-045E7E36202F}">
      <dgm:prSet/>
      <dgm:spPr>
        <a:solidFill>
          <a:srgbClr val="C0504D"/>
        </a:solidFill>
      </dgm:spPr>
      <dgm:t>
        <a:bodyPr/>
        <a:lstStyle/>
        <a:p>
          <a:r>
            <a:rPr lang="en-US" dirty="0" err="1"/>
            <a:t>Suivi</a:t>
          </a:r>
          <a:r>
            <a:rPr lang="en-US" dirty="0"/>
            <a:t> </a:t>
          </a:r>
        </a:p>
      </dgm:t>
    </dgm:pt>
    <dgm:pt modelId="{71C4778A-2DAF-44F5-AC81-F924E193DCB3}" type="parTrans" cxnId="{4A1ACC05-E1AE-4133-8B15-3A6B2644D63F}">
      <dgm:prSet/>
      <dgm:spPr/>
      <dgm:t>
        <a:bodyPr/>
        <a:lstStyle/>
        <a:p>
          <a:endParaRPr lang="en-US"/>
        </a:p>
      </dgm:t>
    </dgm:pt>
    <dgm:pt modelId="{9B01D38B-1D4B-4C8A-86EF-CC469FBC294B}" type="sibTrans" cxnId="{4A1ACC05-E1AE-4133-8B15-3A6B2644D63F}">
      <dgm:prSet/>
      <dgm:spPr/>
      <dgm:t>
        <a:bodyPr/>
        <a:lstStyle/>
        <a:p>
          <a:endParaRPr lang="en-US"/>
        </a:p>
      </dgm:t>
    </dgm:pt>
    <dgm:pt modelId="{E769BAD4-2EF4-469A-9C34-23C040AE0420}" type="pres">
      <dgm:prSet presAssocID="{77A6274C-50AE-4591-A022-B821E2D0E915}" presName="Name0" presStyleCnt="0">
        <dgm:presLayoutVars>
          <dgm:dir/>
          <dgm:animLvl val="lvl"/>
          <dgm:resizeHandles val="exact"/>
        </dgm:presLayoutVars>
      </dgm:prSet>
      <dgm:spPr/>
    </dgm:pt>
    <dgm:pt modelId="{D6016A7A-773B-4135-BA5E-BA72D33C3F08}" type="pres">
      <dgm:prSet presAssocID="{86DF6141-F9EA-4A1A-85AA-12129451A90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A81785-392F-401C-8169-A6365F42136C}" type="pres">
      <dgm:prSet presAssocID="{4982458C-08BA-45E1-B92A-43394FF0E77E}" presName="parTxOnlySpace" presStyleCnt="0"/>
      <dgm:spPr/>
    </dgm:pt>
    <dgm:pt modelId="{88D8F91E-1E13-457A-A94E-F33133F4949A}" type="pres">
      <dgm:prSet presAssocID="{B1C5D4B0-1559-4103-A018-0546D3C9BB9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177A8F-331C-4286-805D-EE22D04AF921}" type="pres">
      <dgm:prSet presAssocID="{B3B2EF43-2EF4-481B-81E7-A8000A524A04}" presName="parTxOnlySpace" presStyleCnt="0"/>
      <dgm:spPr/>
    </dgm:pt>
    <dgm:pt modelId="{3369A777-674D-4A9C-A69A-C21C4C64565C}" type="pres">
      <dgm:prSet presAssocID="{C0B92D7E-7072-4A7A-A67D-B3642866DA5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52A893-021F-4FF2-9341-C9E3612C39A6}" type="pres">
      <dgm:prSet presAssocID="{3BCC7E43-209D-429B-B30D-FFDE77CFDB02}" presName="parTxOnlySpace" presStyleCnt="0"/>
      <dgm:spPr/>
    </dgm:pt>
    <dgm:pt modelId="{9761DC2C-FC95-4FB1-9936-C30337D413B4}" type="pres">
      <dgm:prSet presAssocID="{C87424B0-2E6F-4138-AECA-A2B96FB9DAB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2A2E60-C538-4772-B98E-E2F7653A4CAC}" type="pres">
      <dgm:prSet presAssocID="{994F9E51-503E-4DC1-AA4E-F9591D2C5E9C}" presName="parTxOnlySpace" presStyleCnt="0"/>
      <dgm:spPr/>
    </dgm:pt>
    <dgm:pt modelId="{BD3B9BB1-EE63-4928-BB41-41C6D0DE2DB7}" type="pres">
      <dgm:prSet presAssocID="{08927132-16C8-4DA0-9535-045E7E36202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104308-22E2-425F-96E1-36B50560A8FC}" srcId="{77A6274C-50AE-4591-A022-B821E2D0E915}" destId="{C0B92D7E-7072-4A7A-A67D-B3642866DA56}" srcOrd="2" destOrd="0" parTransId="{00A6C678-E47A-400B-82C0-C615A4CC7D29}" sibTransId="{3BCC7E43-209D-429B-B30D-FFDE77CFDB02}"/>
    <dgm:cxn modelId="{EAFA16B3-8082-4E28-B305-E22FC5CDDCBB}" type="presOf" srcId="{86DF6141-F9EA-4A1A-85AA-12129451A90F}" destId="{D6016A7A-773B-4135-BA5E-BA72D33C3F08}" srcOrd="0" destOrd="0" presId="urn:microsoft.com/office/officeart/2005/8/layout/chevron1"/>
    <dgm:cxn modelId="{D893BE7E-019A-4182-AD29-B1B7F55442F5}" type="presOf" srcId="{08927132-16C8-4DA0-9535-045E7E36202F}" destId="{BD3B9BB1-EE63-4928-BB41-41C6D0DE2DB7}" srcOrd="0" destOrd="0" presId="urn:microsoft.com/office/officeart/2005/8/layout/chevron1"/>
    <dgm:cxn modelId="{F9ACE4FC-749D-405E-A3C8-D6388F1B201E}" srcId="{77A6274C-50AE-4591-A022-B821E2D0E915}" destId="{B1C5D4B0-1559-4103-A018-0546D3C9BB94}" srcOrd="1" destOrd="0" parTransId="{0ABAAF4D-406B-47D3-BB40-661D4D4D8461}" sibTransId="{B3B2EF43-2EF4-481B-81E7-A8000A524A04}"/>
    <dgm:cxn modelId="{4A1ACC05-E1AE-4133-8B15-3A6B2644D63F}" srcId="{77A6274C-50AE-4591-A022-B821E2D0E915}" destId="{08927132-16C8-4DA0-9535-045E7E36202F}" srcOrd="4" destOrd="0" parTransId="{71C4778A-2DAF-44F5-AC81-F924E193DCB3}" sibTransId="{9B01D38B-1D4B-4C8A-86EF-CC469FBC294B}"/>
    <dgm:cxn modelId="{2176755B-F8A7-4D23-A4E2-8BD431B5317D}" srcId="{77A6274C-50AE-4591-A022-B821E2D0E915}" destId="{86DF6141-F9EA-4A1A-85AA-12129451A90F}" srcOrd="0" destOrd="0" parTransId="{4CB3585E-71EA-4F3B-A0A7-83A1DD951921}" sibTransId="{4982458C-08BA-45E1-B92A-43394FF0E77E}"/>
    <dgm:cxn modelId="{8788BFAF-30E9-4FA8-BEF6-ED2B8D334D2A}" type="presOf" srcId="{77A6274C-50AE-4591-A022-B821E2D0E915}" destId="{E769BAD4-2EF4-469A-9C34-23C040AE0420}" srcOrd="0" destOrd="0" presId="urn:microsoft.com/office/officeart/2005/8/layout/chevron1"/>
    <dgm:cxn modelId="{25B152C0-FCD3-478C-BDA0-ECD54E9059B8}" type="presOf" srcId="{B1C5D4B0-1559-4103-A018-0546D3C9BB94}" destId="{88D8F91E-1E13-457A-A94E-F33133F4949A}" srcOrd="0" destOrd="0" presId="urn:microsoft.com/office/officeart/2005/8/layout/chevron1"/>
    <dgm:cxn modelId="{D31B9926-8584-4A57-AE82-20449B26B117}" type="presOf" srcId="{C0B92D7E-7072-4A7A-A67D-B3642866DA56}" destId="{3369A777-674D-4A9C-A69A-C21C4C64565C}" srcOrd="0" destOrd="0" presId="urn:microsoft.com/office/officeart/2005/8/layout/chevron1"/>
    <dgm:cxn modelId="{024E0915-0FBC-4987-9134-D9E90698D071}" type="presOf" srcId="{C87424B0-2E6F-4138-AECA-A2B96FB9DAB0}" destId="{9761DC2C-FC95-4FB1-9936-C30337D413B4}" srcOrd="0" destOrd="0" presId="urn:microsoft.com/office/officeart/2005/8/layout/chevron1"/>
    <dgm:cxn modelId="{9DD9931A-8842-47B8-A777-FAC54D18B253}" srcId="{77A6274C-50AE-4591-A022-B821E2D0E915}" destId="{C87424B0-2E6F-4138-AECA-A2B96FB9DAB0}" srcOrd="3" destOrd="0" parTransId="{5CC95A17-B906-4754-BBCC-0AC9CAE1B2D3}" sibTransId="{994F9E51-503E-4DC1-AA4E-F9591D2C5E9C}"/>
    <dgm:cxn modelId="{0122A80C-998A-4E88-8072-3F110244E350}" type="presParOf" srcId="{E769BAD4-2EF4-469A-9C34-23C040AE0420}" destId="{D6016A7A-773B-4135-BA5E-BA72D33C3F08}" srcOrd="0" destOrd="0" presId="urn:microsoft.com/office/officeart/2005/8/layout/chevron1"/>
    <dgm:cxn modelId="{19A2E762-31BB-4F82-9A71-40B20182F5A5}" type="presParOf" srcId="{E769BAD4-2EF4-469A-9C34-23C040AE0420}" destId="{56A81785-392F-401C-8169-A6365F42136C}" srcOrd="1" destOrd="0" presId="urn:microsoft.com/office/officeart/2005/8/layout/chevron1"/>
    <dgm:cxn modelId="{DDBBFD01-6E53-439E-8A49-DEED6040D524}" type="presParOf" srcId="{E769BAD4-2EF4-469A-9C34-23C040AE0420}" destId="{88D8F91E-1E13-457A-A94E-F33133F4949A}" srcOrd="2" destOrd="0" presId="urn:microsoft.com/office/officeart/2005/8/layout/chevron1"/>
    <dgm:cxn modelId="{BA70C0F7-A4A2-4E8C-A7F6-4533C04F3A28}" type="presParOf" srcId="{E769BAD4-2EF4-469A-9C34-23C040AE0420}" destId="{DC177A8F-331C-4286-805D-EE22D04AF921}" srcOrd="3" destOrd="0" presId="urn:microsoft.com/office/officeart/2005/8/layout/chevron1"/>
    <dgm:cxn modelId="{33276594-8E23-4FFC-AF4E-0D0D0A0939A8}" type="presParOf" srcId="{E769BAD4-2EF4-469A-9C34-23C040AE0420}" destId="{3369A777-674D-4A9C-A69A-C21C4C64565C}" srcOrd="4" destOrd="0" presId="urn:microsoft.com/office/officeart/2005/8/layout/chevron1"/>
    <dgm:cxn modelId="{5D5BD45F-545E-4FB9-B7B3-C5650A8600FC}" type="presParOf" srcId="{E769BAD4-2EF4-469A-9C34-23C040AE0420}" destId="{4452A893-021F-4FF2-9341-C9E3612C39A6}" srcOrd="5" destOrd="0" presId="urn:microsoft.com/office/officeart/2005/8/layout/chevron1"/>
    <dgm:cxn modelId="{8A5E1D07-B5F4-4818-9C01-01E1DEDF9219}" type="presParOf" srcId="{E769BAD4-2EF4-469A-9C34-23C040AE0420}" destId="{9761DC2C-FC95-4FB1-9936-C30337D413B4}" srcOrd="6" destOrd="0" presId="urn:microsoft.com/office/officeart/2005/8/layout/chevron1"/>
    <dgm:cxn modelId="{52329074-DFA2-4A25-A71A-06CF8BA5B23F}" type="presParOf" srcId="{E769BAD4-2EF4-469A-9C34-23C040AE0420}" destId="{B42A2E60-C538-4772-B98E-E2F7653A4CAC}" srcOrd="7" destOrd="0" presId="urn:microsoft.com/office/officeart/2005/8/layout/chevron1"/>
    <dgm:cxn modelId="{69189E97-ACE1-4549-9388-CE9120EEC980}" type="presParOf" srcId="{E769BAD4-2EF4-469A-9C34-23C040AE0420}" destId="{BD3B9BB1-EE63-4928-BB41-41C6D0DE2DB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54F83-B734-47FF-8705-DBBAF0E1E00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5E57D1F-40AD-4C2F-8216-FD75E3B06B88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CA" sz="1800" b="1" dirty="0">
              <a:solidFill>
                <a:schemeClr val="bg1"/>
              </a:solidFill>
            </a:rPr>
            <a:t>Avant</a:t>
          </a:r>
          <a:r>
            <a:rPr lang="fr-CA" sz="1600" b="1" dirty="0">
              <a:solidFill>
                <a:schemeClr val="bg1"/>
              </a:solidFill>
            </a:rPr>
            <a:t> </a:t>
          </a:r>
          <a:endParaRPr lang="fr-FR" sz="1600" b="1" dirty="0">
            <a:solidFill>
              <a:schemeClr val="bg1"/>
            </a:solidFill>
          </a:endParaRPr>
        </a:p>
      </dgm:t>
    </dgm:pt>
    <dgm:pt modelId="{43AC39E3-D487-43B0-81A6-E1CE0CDE6E3A}" type="parTrans" cxnId="{8CD2CAB2-A9EA-4907-B018-3BBE0C729E4A}">
      <dgm:prSet/>
      <dgm:spPr/>
      <dgm:t>
        <a:bodyPr/>
        <a:lstStyle/>
        <a:p>
          <a:endParaRPr lang="fr-FR" sz="1400"/>
        </a:p>
      </dgm:t>
    </dgm:pt>
    <dgm:pt modelId="{53D2E430-6911-4D0A-82CF-E666CC38C555}" type="sibTrans" cxnId="{8CD2CAB2-A9EA-4907-B018-3BBE0C729E4A}">
      <dgm:prSet/>
      <dgm:spPr/>
      <dgm:t>
        <a:bodyPr/>
        <a:lstStyle/>
        <a:p>
          <a:endParaRPr lang="fr-FR" sz="1400"/>
        </a:p>
      </dgm:t>
    </dgm:pt>
    <dgm:pt modelId="{77E791F5-37B4-42C5-B91E-58226C8D0519}">
      <dgm:prSet phldrT="[Texte]" custT="1"/>
      <dgm:spPr>
        <a:solidFill>
          <a:schemeClr val="accent4">
            <a:hueOff val="0"/>
            <a:satOff val="0"/>
            <a:lumOff val="0"/>
          </a:schemeClr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Pendant</a:t>
          </a:r>
          <a:r>
            <a:rPr lang="fr-FR" sz="1600" b="1" dirty="0">
              <a:solidFill>
                <a:schemeClr val="bg1"/>
              </a:solidFill>
            </a:rPr>
            <a:t> </a:t>
          </a:r>
        </a:p>
      </dgm:t>
    </dgm:pt>
    <dgm:pt modelId="{F6C7F747-6E1C-4219-B96C-85B0CFD30128}" type="parTrans" cxnId="{9F227D39-2E73-43F8-9C1A-7457E848388F}">
      <dgm:prSet/>
      <dgm:spPr/>
      <dgm:t>
        <a:bodyPr/>
        <a:lstStyle/>
        <a:p>
          <a:endParaRPr lang="fr-FR" sz="1400"/>
        </a:p>
      </dgm:t>
    </dgm:pt>
    <dgm:pt modelId="{15D177DB-F51C-4168-8030-031FA5B04A1E}" type="sibTrans" cxnId="{9F227D39-2E73-43F8-9C1A-7457E848388F}">
      <dgm:prSet/>
      <dgm:spPr/>
      <dgm:t>
        <a:bodyPr/>
        <a:lstStyle/>
        <a:p>
          <a:endParaRPr lang="fr-FR" sz="1400"/>
        </a:p>
      </dgm:t>
    </dgm:pt>
    <dgm:pt modelId="{C822EBD3-2AB8-4DC2-86EB-3D92F023CB1F}">
      <dgm:prSet custT="1"/>
      <dgm:spPr>
        <a:solidFill>
          <a:schemeClr val="accent3"/>
        </a:solidFill>
      </dgm:spPr>
      <dgm:t>
        <a:bodyPr/>
        <a:lstStyle/>
        <a:p>
          <a:r>
            <a:rPr lang="fr-CA" sz="1800" b="1" dirty="0">
              <a:solidFill>
                <a:schemeClr val="bg1"/>
              </a:solidFill>
            </a:rPr>
            <a:t>Après</a:t>
          </a:r>
          <a:endParaRPr lang="fr-FR" sz="1800" b="1" dirty="0">
            <a:solidFill>
              <a:schemeClr val="bg1"/>
            </a:solidFill>
          </a:endParaRPr>
        </a:p>
      </dgm:t>
    </dgm:pt>
    <dgm:pt modelId="{C11EE926-2FF9-4AC9-B462-D34F0E493217}" type="parTrans" cxnId="{39C3CB83-F3A7-4D1F-9970-340C3A0EE2DD}">
      <dgm:prSet/>
      <dgm:spPr/>
      <dgm:t>
        <a:bodyPr/>
        <a:lstStyle/>
        <a:p>
          <a:endParaRPr lang="fr-FR"/>
        </a:p>
      </dgm:t>
    </dgm:pt>
    <dgm:pt modelId="{C7F626F3-E2A4-40A3-BEE9-C2DE8ADA43EC}" type="sibTrans" cxnId="{39C3CB83-F3A7-4D1F-9970-340C3A0EE2DD}">
      <dgm:prSet/>
      <dgm:spPr/>
      <dgm:t>
        <a:bodyPr/>
        <a:lstStyle/>
        <a:p>
          <a:endParaRPr lang="fr-FR"/>
        </a:p>
      </dgm:t>
    </dgm:pt>
    <dgm:pt modelId="{DB878105-2A5F-4CB5-94A3-433E040E5229}" type="pres">
      <dgm:prSet presAssocID="{34554F83-B734-47FF-8705-DBBAF0E1E00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A52CD7F-B93F-48A4-8D80-C57DFEDAFA45}" type="pres">
      <dgm:prSet presAssocID="{65E57D1F-40AD-4C2F-8216-FD75E3B06B88}" presName="circ1" presStyleLbl="vennNode1" presStyleIdx="0" presStyleCnt="3" custLinFactNeighborX="4082" custLinFactNeighborY="1318"/>
      <dgm:spPr/>
      <dgm:t>
        <a:bodyPr/>
        <a:lstStyle/>
        <a:p>
          <a:endParaRPr lang="fr-FR"/>
        </a:p>
      </dgm:t>
    </dgm:pt>
    <dgm:pt modelId="{2031C088-D9B2-4C4A-8A03-8DC0B781BBBB}" type="pres">
      <dgm:prSet presAssocID="{65E57D1F-40AD-4C2F-8216-FD75E3B06B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A8A9C8-EC3F-4F69-91C8-8A5FB709EE89}" type="pres">
      <dgm:prSet presAssocID="{C822EBD3-2AB8-4DC2-86EB-3D92F023CB1F}" presName="circ2" presStyleLbl="vennNode1" presStyleIdx="1" presStyleCnt="3"/>
      <dgm:spPr/>
      <dgm:t>
        <a:bodyPr/>
        <a:lstStyle/>
        <a:p>
          <a:endParaRPr lang="fr-FR"/>
        </a:p>
      </dgm:t>
    </dgm:pt>
    <dgm:pt modelId="{5908FE8E-162F-4477-A4C9-ADFF3B1A522A}" type="pres">
      <dgm:prSet presAssocID="{C822EBD3-2AB8-4DC2-86EB-3D92F023CB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DBB8CF-5729-4529-9701-B4D0A6B5FDF0}" type="pres">
      <dgm:prSet presAssocID="{77E791F5-37B4-42C5-B91E-58226C8D0519}" presName="circ3" presStyleLbl="vennNode1" presStyleIdx="2" presStyleCnt="3"/>
      <dgm:spPr/>
      <dgm:t>
        <a:bodyPr/>
        <a:lstStyle/>
        <a:p>
          <a:endParaRPr lang="fr-FR"/>
        </a:p>
      </dgm:t>
    </dgm:pt>
    <dgm:pt modelId="{18A2E53C-554A-48B6-B7C8-5D32D2599885}" type="pres">
      <dgm:prSet presAssocID="{77E791F5-37B4-42C5-B91E-58226C8D05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F40C64-5EB9-44A2-BCE5-3FF6613213BF}" type="presOf" srcId="{C822EBD3-2AB8-4DC2-86EB-3D92F023CB1F}" destId="{E0A8A9C8-EC3F-4F69-91C8-8A5FB709EE89}" srcOrd="0" destOrd="0" presId="urn:microsoft.com/office/officeart/2005/8/layout/venn1"/>
    <dgm:cxn modelId="{C8D95058-6807-4A73-939E-6A47243F2B49}" type="presOf" srcId="{C822EBD3-2AB8-4DC2-86EB-3D92F023CB1F}" destId="{5908FE8E-162F-4477-A4C9-ADFF3B1A522A}" srcOrd="1" destOrd="0" presId="urn:microsoft.com/office/officeart/2005/8/layout/venn1"/>
    <dgm:cxn modelId="{47D6E975-7EB7-4EF4-8AD8-3B536F171DA0}" type="presOf" srcId="{77E791F5-37B4-42C5-B91E-58226C8D0519}" destId="{18A2E53C-554A-48B6-B7C8-5D32D2599885}" srcOrd="1" destOrd="0" presId="urn:microsoft.com/office/officeart/2005/8/layout/venn1"/>
    <dgm:cxn modelId="{9F227D39-2E73-43F8-9C1A-7457E848388F}" srcId="{34554F83-B734-47FF-8705-DBBAF0E1E002}" destId="{77E791F5-37B4-42C5-B91E-58226C8D0519}" srcOrd="2" destOrd="0" parTransId="{F6C7F747-6E1C-4219-B96C-85B0CFD30128}" sibTransId="{15D177DB-F51C-4168-8030-031FA5B04A1E}"/>
    <dgm:cxn modelId="{013513D6-28C9-481B-AB7E-FAEA471EE11B}" type="presOf" srcId="{34554F83-B734-47FF-8705-DBBAF0E1E002}" destId="{DB878105-2A5F-4CB5-94A3-433E040E5229}" srcOrd="0" destOrd="0" presId="urn:microsoft.com/office/officeart/2005/8/layout/venn1"/>
    <dgm:cxn modelId="{FC7EB14C-0E75-44DD-9966-7DC6B4AA0FF6}" type="presOf" srcId="{65E57D1F-40AD-4C2F-8216-FD75E3B06B88}" destId="{2031C088-D9B2-4C4A-8A03-8DC0B781BBBB}" srcOrd="1" destOrd="0" presId="urn:microsoft.com/office/officeart/2005/8/layout/venn1"/>
    <dgm:cxn modelId="{5F8866BA-5577-4EEE-B8EF-4CA4956FDE48}" type="presOf" srcId="{77E791F5-37B4-42C5-B91E-58226C8D0519}" destId="{1EDBB8CF-5729-4529-9701-B4D0A6B5FDF0}" srcOrd="0" destOrd="0" presId="urn:microsoft.com/office/officeart/2005/8/layout/venn1"/>
    <dgm:cxn modelId="{2629470B-C977-417C-A662-33DE5A0D0307}" type="presOf" srcId="{65E57D1F-40AD-4C2F-8216-FD75E3B06B88}" destId="{8A52CD7F-B93F-48A4-8D80-C57DFEDAFA45}" srcOrd="0" destOrd="0" presId="urn:microsoft.com/office/officeart/2005/8/layout/venn1"/>
    <dgm:cxn modelId="{8CD2CAB2-A9EA-4907-B018-3BBE0C729E4A}" srcId="{34554F83-B734-47FF-8705-DBBAF0E1E002}" destId="{65E57D1F-40AD-4C2F-8216-FD75E3B06B88}" srcOrd="0" destOrd="0" parTransId="{43AC39E3-D487-43B0-81A6-E1CE0CDE6E3A}" sibTransId="{53D2E430-6911-4D0A-82CF-E666CC38C555}"/>
    <dgm:cxn modelId="{39C3CB83-F3A7-4D1F-9970-340C3A0EE2DD}" srcId="{34554F83-B734-47FF-8705-DBBAF0E1E002}" destId="{C822EBD3-2AB8-4DC2-86EB-3D92F023CB1F}" srcOrd="1" destOrd="0" parTransId="{C11EE926-2FF9-4AC9-B462-D34F0E493217}" sibTransId="{C7F626F3-E2A4-40A3-BEE9-C2DE8ADA43EC}"/>
    <dgm:cxn modelId="{41ED8A86-323A-4684-A5BA-6172C19334FD}" type="presParOf" srcId="{DB878105-2A5F-4CB5-94A3-433E040E5229}" destId="{8A52CD7F-B93F-48A4-8D80-C57DFEDAFA45}" srcOrd="0" destOrd="0" presId="urn:microsoft.com/office/officeart/2005/8/layout/venn1"/>
    <dgm:cxn modelId="{8A4116E0-7C7A-4825-A4A3-58F1B469B243}" type="presParOf" srcId="{DB878105-2A5F-4CB5-94A3-433E040E5229}" destId="{2031C088-D9B2-4C4A-8A03-8DC0B781BBBB}" srcOrd="1" destOrd="0" presId="urn:microsoft.com/office/officeart/2005/8/layout/venn1"/>
    <dgm:cxn modelId="{641BEECE-C92F-4CA2-B815-761DA43AEF59}" type="presParOf" srcId="{DB878105-2A5F-4CB5-94A3-433E040E5229}" destId="{E0A8A9C8-EC3F-4F69-91C8-8A5FB709EE89}" srcOrd="2" destOrd="0" presId="urn:microsoft.com/office/officeart/2005/8/layout/venn1"/>
    <dgm:cxn modelId="{45FF3E01-B3D8-4DD3-AAD2-60AEFD570694}" type="presParOf" srcId="{DB878105-2A5F-4CB5-94A3-433E040E5229}" destId="{5908FE8E-162F-4477-A4C9-ADFF3B1A522A}" srcOrd="3" destOrd="0" presId="urn:microsoft.com/office/officeart/2005/8/layout/venn1"/>
    <dgm:cxn modelId="{8874F85F-BDCF-4456-B9DB-243CDB6EE7C2}" type="presParOf" srcId="{DB878105-2A5F-4CB5-94A3-433E040E5229}" destId="{1EDBB8CF-5729-4529-9701-B4D0A6B5FDF0}" srcOrd="4" destOrd="0" presId="urn:microsoft.com/office/officeart/2005/8/layout/venn1"/>
    <dgm:cxn modelId="{72B264C1-7B49-4F1B-AC17-4804A255E5EC}" type="presParOf" srcId="{DB878105-2A5F-4CB5-94A3-433E040E5229}" destId="{18A2E53C-554A-48B6-B7C8-5D32D259988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54F83-B734-47FF-8705-DBBAF0E1E00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5E57D1F-40AD-4C2F-8216-FD75E3B06B88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CA" sz="2400" b="1" dirty="0">
              <a:solidFill>
                <a:schemeClr val="bg1"/>
              </a:solidFill>
            </a:rPr>
            <a:t>Avant </a:t>
          </a:r>
          <a:endParaRPr lang="fr-FR" sz="2400" b="1" dirty="0">
            <a:solidFill>
              <a:schemeClr val="bg1"/>
            </a:solidFill>
          </a:endParaRPr>
        </a:p>
      </dgm:t>
    </dgm:pt>
    <dgm:pt modelId="{43AC39E3-D487-43B0-81A6-E1CE0CDE6E3A}" type="parTrans" cxnId="{8CD2CAB2-A9EA-4907-B018-3BBE0C729E4A}">
      <dgm:prSet/>
      <dgm:spPr/>
      <dgm:t>
        <a:bodyPr/>
        <a:lstStyle/>
        <a:p>
          <a:endParaRPr lang="fr-FR" sz="1400"/>
        </a:p>
      </dgm:t>
    </dgm:pt>
    <dgm:pt modelId="{53D2E430-6911-4D0A-82CF-E666CC38C555}" type="sibTrans" cxnId="{8CD2CAB2-A9EA-4907-B018-3BBE0C729E4A}">
      <dgm:prSet/>
      <dgm:spPr/>
      <dgm:t>
        <a:bodyPr/>
        <a:lstStyle/>
        <a:p>
          <a:endParaRPr lang="fr-FR" sz="1400"/>
        </a:p>
      </dgm:t>
    </dgm:pt>
    <dgm:pt modelId="{DB878105-2A5F-4CB5-94A3-433E040E5229}" type="pres">
      <dgm:prSet presAssocID="{34554F83-B734-47FF-8705-DBBAF0E1E00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E889D7-9F5E-4EF9-BE9D-9C62F6076565}" type="pres">
      <dgm:prSet presAssocID="{65E57D1F-40AD-4C2F-8216-FD75E3B06B88}" presName="circ1TxSh" presStyleLbl="vennNode1" presStyleIdx="0" presStyleCnt="1"/>
      <dgm:spPr/>
      <dgm:t>
        <a:bodyPr/>
        <a:lstStyle/>
        <a:p>
          <a:endParaRPr lang="fr-FR"/>
        </a:p>
      </dgm:t>
    </dgm:pt>
  </dgm:ptLst>
  <dgm:cxnLst>
    <dgm:cxn modelId="{7ECCDE87-83D3-41B2-8775-93A8F10AE455}" type="presOf" srcId="{34554F83-B734-47FF-8705-DBBAF0E1E002}" destId="{DB878105-2A5F-4CB5-94A3-433E040E5229}" srcOrd="0" destOrd="0" presId="urn:microsoft.com/office/officeart/2005/8/layout/venn1"/>
    <dgm:cxn modelId="{ED7B1A9A-2F75-4AC8-8B4D-8A043AC4EF73}" type="presOf" srcId="{65E57D1F-40AD-4C2F-8216-FD75E3B06B88}" destId="{A9E889D7-9F5E-4EF9-BE9D-9C62F6076565}" srcOrd="0" destOrd="0" presId="urn:microsoft.com/office/officeart/2005/8/layout/venn1"/>
    <dgm:cxn modelId="{8CD2CAB2-A9EA-4907-B018-3BBE0C729E4A}" srcId="{34554F83-B734-47FF-8705-DBBAF0E1E002}" destId="{65E57D1F-40AD-4C2F-8216-FD75E3B06B88}" srcOrd="0" destOrd="0" parTransId="{43AC39E3-D487-43B0-81A6-E1CE0CDE6E3A}" sibTransId="{53D2E430-6911-4D0A-82CF-E666CC38C555}"/>
    <dgm:cxn modelId="{289F42E0-C9D4-40E5-8311-68F0BCB6C52A}" type="presParOf" srcId="{DB878105-2A5F-4CB5-94A3-433E040E5229}" destId="{A9E889D7-9F5E-4EF9-BE9D-9C62F607656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16A7A-773B-4135-BA5E-BA72D33C3F08}">
      <dsp:nvSpPr>
        <dsp:cNvPr id="0" name=""/>
        <dsp:cNvSpPr/>
      </dsp:nvSpPr>
      <dsp:spPr>
        <a:xfrm>
          <a:off x="2232" y="1182118"/>
          <a:ext cx="1986855" cy="794742"/>
        </a:xfrm>
        <a:prstGeom prst="chevron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Bien se </a:t>
          </a:r>
          <a:r>
            <a:rPr lang="en-US" sz="1500" kern="1200" dirty="0" err="1"/>
            <a:t>préparer</a:t>
          </a:r>
          <a:r>
            <a:rPr lang="en-US" sz="1500" kern="1200" dirty="0"/>
            <a:t> </a:t>
          </a:r>
        </a:p>
      </dsp:txBody>
      <dsp:txXfrm>
        <a:off x="399603" y="1182118"/>
        <a:ext cx="1192113" cy="794742"/>
      </dsp:txXfrm>
    </dsp:sp>
    <dsp:sp modelId="{88D8F91E-1E13-457A-A94E-F33133F4949A}">
      <dsp:nvSpPr>
        <dsp:cNvPr id="0" name=""/>
        <dsp:cNvSpPr/>
      </dsp:nvSpPr>
      <dsp:spPr>
        <a:xfrm>
          <a:off x="1790402" y="1182118"/>
          <a:ext cx="1986855" cy="794742"/>
        </a:xfrm>
        <a:prstGeom prst="chevron">
          <a:avLst/>
        </a:prstGeom>
        <a:solidFill>
          <a:srgbClr val="833E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Pratiquer</a:t>
          </a:r>
          <a:r>
            <a:rPr lang="en-US" sz="1500" kern="1200" dirty="0"/>
            <a:t> ma </a:t>
          </a:r>
          <a:r>
            <a:rPr lang="en-US" sz="1500" kern="1200" dirty="0" err="1"/>
            <a:t>présentation</a:t>
          </a:r>
          <a:r>
            <a:rPr lang="en-US" sz="1500" kern="1200" dirty="0"/>
            <a:t> </a:t>
          </a:r>
        </a:p>
      </dsp:txBody>
      <dsp:txXfrm>
        <a:off x="2187773" y="1182118"/>
        <a:ext cx="1192113" cy="794742"/>
      </dsp:txXfrm>
    </dsp:sp>
    <dsp:sp modelId="{3369A777-674D-4A9C-A69A-C21C4C64565C}">
      <dsp:nvSpPr>
        <dsp:cNvPr id="0" name=""/>
        <dsp:cNvSpPr/>
      </dsp:nvSpPr>
      <dsp:spPr>
        <a:xfrm>
          <a:off x="3578571" y="1182118"/>
          <a:ext cx="1986855" cy="79474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Planifier</a:t>
          </a:r>
          <a:r>
            <a:rPr lang="en-US" sz="1500" kern="1200" dirty="0"/>
            <a:t> ma </a:t>
          </a:r>
          <a:r>
            <a:rPr lang="en-US" sz="1500" kern="1200" dirty="0" err="1"/>
            <a:t>visite</a:t>
          </a:r>
          <a:r>
            <a:rPr lang="en-US" sz="1500" kern="1200" dirty="0"/>
            <a:t> </a:t>
          </a:r>
        </a:p>
      </dsp:txBody>
      <dsp:txXfrm>
        <a:off x="3975942" y="1182118"/>
        <a:ext cx="1192113" cy="794742"/>
      </dsp:txXfrm>
    </dsp:sp>
    <dsp:sp modelId="{9761DC2C-FC95-4FB1-9936-C30337D413B4}">
      <dsp:nvSpPr>
        <dsp:cNvPr id="0" name=""/>
        <dsp:cNvSpPr/>
      </dsp:nvSpPr>
      <dsp:spPr>
        <a:xfrm>
          <a:off x="5366741" y="1182118"/>
          <a:ext cx="1986855" cy="794742"/>
        </a:xfrm>
        <a:prstGeom prst="chevron">
          <a:avLst/>
        </a:prstGeom>
        <a:solidFill>
          <a:srgbClr val="FC75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Questions à poser </a:t>
          </a:r>
        </a:p>
      </dsp:txBody>
      <dsp:txXfrm>
        <a:off x="5764112" y="1182118"/>
        <a:ext cx="1192113" cy="794742"/>
      </dsp:txXfrm>
    </dsp:sp>
    <dsp:sp modelId="{BD3B9BB1-EE63-4928-BB41-41C6D0DE2DB7}">
      <dsp:nvSpPr>
        <dsp:cNvPr id="0" name=""/>
        <dsp:cNvSpPr/>
      </dsp:nvSpPr>
      <dsp:spPr>
        <a:xfrm>
          <a:off x="7154911" y="1182118"/>
          <a:ext cx="1986855" cy="794742"/>
        </a:xfrm>
        <a:prstGeom prst="chevron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Suivi</a:t>
          </a:r>
          <a:r>
            <a:rPr lang="en-US" sz="1500" kern="1200" dirty="0"/>
            <a:t> </a:t>
          </a:r>
        </a:p>
      </dsp:txBody>
      <dsp:txXfrm>
        <a:off x="7552282" y="1182118"/>
        <a:ext cx="1192113" cy="794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2CD7F-B93F-48A4-8D80-C57DFEDAFA45}">
      <dsp:nvSpPr>
        <dsp:cNvPr id="0" name=""/>
        <dsp:cNvSpPr/>
      </dsp:nvSpPr>
      <dsp:spPr>
        <a:xfrm>
          <a:off x="1728199" y="72007"/>
          <a:ext cx="2117035" cy="211703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>
              <a:solidFill>
                <a:schemeClr val="bg1"/>
              </a:solidFill>
            </a:rPr>
            <a:t>Avant</a:t>
          </a:r>
          <a:r>
            <a:rPr lang="fr-CA" sz="1600" b="1" kern="1200" dirty="0">
              <a:solidFill>
                <a:schemeClr val="bg1"/>
              </a:solidFill>
            </a:rPr>
            <a:t> </a:t>
          </a:r>
          <a:endParaRPr lang="fr-FR" sz="1600" b="1" kern="1200" dirty="0">
            <a:solidFill>
              <a:schemeClr val="bg1"/>
            </a:solidFill>
          </a:endParaRPr>
        </a:p>
      </dsp:txBody>
      <dsp:txXfrm>
        <a:off x="2010471" y="442488"/>
        <a:ext cx="1552492" cy="952665"/>
      </dsp:txXfrm>
    </dsp:sp>
    <dsp:sp modelId="{E0A8A9C8-EC3F-4F69-91C8-8A5FB709EE89}">
      <dsp:nvSpPr>
        <dsp:cNvPr id="0" name=""/>
        <dsp:cNvSpPr/>
      </dsp:nvSpPr>
      <dsp:spPr>
        <a:xfrm>
          <a:off x="2405679" y="1367251"/>
          <a:ext cx="2117035" cy="211703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>
              <a:solidFill>
                <a:schemeClr val="bg1"/>
              </a:solidFill>
            </a:rPr>
            <a:t>Après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53139" y="1914152"/>
        <a:ext cx="1270221" cy="1164369"/>
      </dsp:txXfrm>
    </dsp:sp>
    <dsp:sp modelId="{1EDBB8CF-5729-4529-9701-B4D0A6B5FDF0}">
      <dsp:nvSpPr>
        <dsp:cNvPr id="0" name=""/>
        <dsp:cNvSpPr/>
      </dsp:nvSpPr>
      <dsp:spPr>
        <a:xfrm>
          <a:off x="877885" y="1367251"/>
          <a:ext cx="2117035" cy="2117035"/>
        </a:xfrm>
        <a:prstGeom prst="ellipse">
          <a:avLst/>
        </a:prstGeom>
        <a:solidFill>
          <a:schemeClr val="accent4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bg1"/>
              </a:solidFill>
            </a:rPr>
            <a:t>Pendant</a:t>
          </a:r>
          <a:r>
            <a:rPr lang="fr-FR" sz="1600" b="1" kern="1200" dirty="0">
              <a:solidFill>
                <a:schemeClr val="bg1"/>
              </a:solidFill>
            </a:rPr>
            <a:t> </a:t>
          </a:r>
        </a:p>
      </dsp:txBody>
      <dsp:txXfrm>
        <a:off x="1077239" y="1914152"/>
        <a:ext cx="1270221" cy="116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889D7-9F5E-4EF9-BE9D-9C62F6076565}">
      <dsp:nvSpPr>
        <dsp:cNvPr id="0" name=""/>
        <dsp:cNvSpPr/>
      </dsp:nvSpPr>
      <dsp:spPr>
        <a:xfrm>
          <a:off x="936104" y="0"/>
          <a:ext cx="3528392" cy="352839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>
              <a:solidFill>
                <a:schemeClr val="bg1"/>
              </a:solidFill>
            </a:rPr>
            <a:t>Avant </a:t>
          </a:r>
          <a:endParaRPr lang="fr-FR" sz="2400" b="1" kern="1200" dirty="0">
            <a:solidFill>
              <a:schemeClr val="bg1"/>
            </a:solidFill>
          </a:endParaRPr>
        </a:p>
      </dsp:txBody>
      <dsp:txXfrm>
        <a:off x="1452825" y="516721"/>
        <a:ext cx="2494950" cy="249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885CF-5054-49E3-908F-92C43D5ABC70}" type="datetimeFigureOut">
              <a:rPr lang="fr-FR" smtClean="0"/>
              <a:t>19/06/2019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BEECE-5755-4E71-B0E4-845913E14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95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21C01-C738-48E5-B8ED-2B6C95CF882E}" type="datetimeFigureOut">
              <a:rPr lang="fr-FR" smtClean="0"/>
              <a:t>19/06/2019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634B8-E1CB-4F8E-BC6F-4A55E4455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17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02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7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77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05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7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0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0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0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224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4BC2CC-2BD9-4B93-9F97-091413F7410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024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59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79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4BC2CC-2BD9-4B93-9F97-091413F7410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0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4BC2CC-2BD9-4B93-9F97-091413F7410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34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234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4BC2CC-2BD9-4B93-9F97-091413F7410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34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818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92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4C1BB3-5324-4F76-A872-64FF69DE579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2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7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7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7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7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7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7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90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53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75"/>
            <a:ext cx="8229600" cy="962025"/>
          </a:xfrm>
        </p:spPr>
        <p:txBody>
          <a:bodyPr/>
          <a:lstStyle>
            <a:lvl1pPr>
              <a:defRPr sz="4800">
                <a:solidFill>
                  <a:srgbClr val="C2113A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5448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7BAF-E82B-FE42-A036-DECF5D4E38F7}" type="datetime1">
              <a:rPr lang="en-US" altLang="en-US"/>
              <a:pPr>
                <a:defRPr/>
              </a:pPr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00691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0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background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50"/>
            <a:ext cx="9144000" cy="64724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0"/>
            <a:ext cx="9194801" cy="10907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46" y="317500"/>
            <a:ext cx="8536709" cy="4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background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2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6368470"/>
            <a:ext cx="8420100" cy="282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30335"/>
            <a:ext cx="9144000" cy="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ckground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24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5400" y="5767274"/>
            <a:ext cx="9194801" cy="10907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6206840"/>
            <a:ext cx="8420100" cy="28293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1731625" y="3905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7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ry.fr/personnalis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LHMWiEGWLtg&amp;feature=youtu.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.m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pKKFTsf9Lxw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cc.careercenter.ma/vcc/preparer-fiche/1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c.ca/diplome/services/gestion-de-carriere/rencontre-information-guide-de-preparation.html#Dfinitionetcontex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5"/>
          <p:cNvSpPr txBox="1">
            <a:spLocks/>
          </p:cNvSpPr>
          <p:nvPr/>
        </p:nvSpPr>
        <p:spPr>
          <a:xfrm>
            <a:off x="521369" y="3068960"/>
            <a:ext cx="8101263" cy="884237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Gill Sans" panose="020B0604020202020204"/>
              </a:rPr>
              <a:t>C</a:t>
            </a:r>
            <a:r>
              <a:rPr lang="fr-FR" dirty="0" smtClean="0">
                <a:solidFill>
                  <a:schemeClr val="bg1"/>
                </a:solidFill>
                <a:latin typeface="Gill Sans" panose="020B0604020202020204"/>
              </a:rPr>
              <a:t>omment </a:t>
            </a:r>
            <a:r>
              <a:rPr lang="fr-FR" dirty="0">
                <a:solidFill>
                  <a:schemeClr val="bg1"/>
                </a:solidFill>
                <a:latin typeface="Gill Sans" panose="020B0604020202020204"/>
              </a:rPr>
              <a:t>se préparer à un salon de l’emploi </a:t>
            </a:r>
            <a:endParaRPr lang="fr-FR" dirty="0">
              <a:solidFill>
                <a:schemeClr val="bg1"/>
              </a:solidFill>
              <a:highlight>
                <a:srgbClr val="FFFF00"/>
              </a:highlight>
              <a:latin typeface="Gill Sans" panose="020B060402020202020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5542ED60-5F55-4D23-A0F8-D4672EFC1A29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38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927" y="299451"/>
            <a:ext cx="7340600" cy="650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rgbClr val="C2113A"/>
                </a:solidFill>
                <a:latin typeface="Gill Sans"/>
                <a:cs typeface="Gill Sans"/>
              </a:rPr>
              <a:t> </a:t>
            </a:r>
            <a:endParaRPr lang="fr-FR" sz="1800" i="0" dirty="0">
              <a:solidFill>
                <a:srgbClr val="C3103A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25" y="958849"/>
            <a:ext cx="8534400" cy="471924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Connaissance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de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soi :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Objectif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professionnel 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Expériences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de travail  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Formation 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Forces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et faiblesses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Limites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Préparer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mes documents 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CV 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Lettre de motivation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Carte de présentation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50" y="3377070"/>
            <a:ext cx="1828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21" y="1003367"/>
            <a:ext cx="3374059" cy="21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3E7162B-0A84-4AC4-86BB-3E91455E5C93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67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04225" y="958850"/>
            <a:ext cx="8534400" cy="389850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Un mini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CV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800100" lvl="1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Vos principales compétences</a:t>
            </a:r>
          </a:p>
          <a:p>
            <a:pPr marL="800100" lvl="1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Vos 2 à 3 qualités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pertinentes</a:t>
            </a:r>
          </a:p>
          <a:p>
            <a:pPr marL="800100" lvl="1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V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os coordonnées</a:t>
            </a:r>
          </a:p>
          <a:p>
            <a:pPr marL="0"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Il est possible de créer un modèle gratuitement sur :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  <a:hlinkClick r:id="rId3"/>
              </a:rPr>
              <a:t>www.avery.fr/personnaliser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CA" sz="2000" dirty="0" smtClean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1026" name="Picture 2" descr="C:\Users\pc\Desktop\Formations décembre\Comment se préparer à un salon de l'emploi\Carte de présent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632667" cy="23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8EFA73B-5F20-4A9D-9522-0A39B4CF032F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01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927" y="299451"/>
            <a:ext cx="7340600" cy="650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i="0" dirty="0">
              <a:solidFill>
                <a:srgbClr val="C3103A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25" y="958850"/>
            <a:ext cx="8534400" cy="19492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Information sur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les entreprises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présentes (exemple :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  <a:hlinkClick r:id="rId3"/>
              </a:rPr>
              <a:t>http ://www.tac.ma/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)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Tenue vestimentaire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Préparation mentale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Conseils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pratiques 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CA" dirty="0" smtClean="0"/>
              <a:t>AVANT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42A912C-8B38-4003-8A82-532908006141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39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260927" y="299451"/>
            <a:ext cx="7340600" cy="650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i="0" dirty="0">
              <a:solidFill>
                <a:srgbClr val="C3103A"/>
              </a:solidFill>
              <a:latin typeface="Gill Sans"/>
              <a:cs typeface="Gill Sans"/>
            </a:endParaRP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48865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EN RÉSUMÉ  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5A3EC0C-087A-41C1-A70A-E417C714E04D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7601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2814414" y="1599406"/>
            <a:ext cx="3515173" cy="3659189"/>
            <a:chOff x="791150" y="1380004"/>
            <a:chExt cx="2117035" cy="2117035"/>
          </a:xfrm>
        </p:grpSpPr>
        <p:sp>
          <p:nvSpPr>
            <p:cNvPr id="19" name="Ellipse 18"/>
            <p:cNvSpPr/>
            <p:nvPr/>
          </p:nvSpPr>
          <p:spPr>
            <a:xfrm>
              <a:off x="791150" y="1380004"/>
              <a:ext cx="2117035" cy="2117035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lipse 4"/>
            <p:cNvSpPr/>
            <p:nvPr/>
          </p:nvSpPr>
          <p:spPr>
            <a:xfrm>
              <a:off x="1301292" y="1914152"/>
              <a:ext cx="1270221" cy="116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>
                  <a:solidFill>
                    <a:schemeClr val="bg1"/>
                  </a:solidFill>
                </a:rPr>
                <a:t>Pendant</a:t>
              </a:r>
              <a:r>
                <a:rPr lang="fr-FR" sz="1600" b="1" kern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PENDANT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5AC2D26-2956-4146-9E4E-C34E76197B78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44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PENDANT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39552" y="836712"/>
            <a:ext cx="7992888" cy="82073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224" y="958850"/>
            <a:ext cx="8534400" cy="19492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ACTIVITÉ : PRÉPARER ET PRATIQUER MA PRÉSENTATION</a:t>
            </a: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Complétez le tableau</a:t>
            </a: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Chaque participant présentera son pitch</a:t>
            </a: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Commentaires et échanges</a:t>
            </a: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224" y="3336215"/>
            <a:ext cx="8534400" cy="21090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cap="none" dirty="0" smtClean="0">
                <a:solidFill>
                  <a:srgbClr val="92D050"/>
                </a:solidFill>
                <a:latin typeface="Gill Sans MT" panose="020B0502020104020203" pitchFamily="34" charset="0"/>
                <a:ea typeface="+mn-ea"/>
                <a:cs typeface="+mn-cs"/>
              </a:rPr>
              <a:t>À retenir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cap="none" dirty="0" smtClean="0">
                <a:solidFill>
                  <a:srgbClr val="92D050"/>
                </a:solidFill>
                <a:latin typeface="Gill Sans MT" panose="020B0502020104020203" pitchFamily="34" charset="0"/>
                <a:ea typeface="+mn-ea"/>
                <a:cs typeface="+mn-cs"/>
              </a:rPr>
              <a:t>Il faut s’approprier sa présentation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cap="none" dirty="0" smtClean="0">
                <a:solidFill>
                  <a:srgbClr val="92D050"/>
                </a:solidFill>
                <a:latin typeface="Gill Sans MT" panose="020B0502020104020203" pitchFamily="34" charset="0"/>
                <a:ea typeface="+mn-ea"/>
                <a:cs typeface="+mn-cs"/>
              </a:rPr>
              <a:t>Restez vous-même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cap="none" dirty="0" smtClean="0">
                <a:solidFill>
                  <a:srgbClr val="92D050"/>
                </a:solidFill>
                <a:latin typeface="Gill Sans MT" panose="020B0502020104020203" pitchFamily="34" charset="0"/>
                <a:ea typeface="+mn-ea"/>
                <a:cs typeface="+mn-cs"/>
              </a:rPr>
              <a:t>La clé est </a:t>
            </a:r>
            <a:r>
              <a:rPr lang="fr-CA" u="sng" cap="none" dirty="0" smtClean="0">
                <a:solidFill>
                  <a:srgbClr val="92D050"/>
                </a:solidFill>
                <a:latin typeface="Gill Sans MT" panose="020B0502020104020203" pitchFamily="34" charset="0"/>
                <a:ea typeface="+mn-ea"/>
                <a:cs typeface="+mn-cs"/>
              </a:rPr>
              <a:t>la pratique </a:t>
            </a:r>
            <a:endParaRPr lang="fr-FR" u="sng" cap="none" dirty="0" smtClean="0">
              <a:solidFill>
                <a:srgbClr val="92D050"/>
              </a:solidFill>
              <a:latin typeface="Gill Sans MT" panose="020B0502020104020203" pitchFamily="34" charset="0"/>
              <a:ea typeface="+mn-ea"/>
              <a:cs typeface="+mn-cs"/>
            </a:endParaRPr>
          </a:p>
          <a:p>
            <a:endParaRPr lang="fr-FR" sz="1800" i="0" dirty="0">
              <a:solidFill>
                <a:srgbClr val="C3103A"/>
              </a:solidFill>
              <a:latin typeface="Gill Sans"/>
              <a:cs typeface="Gill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72E2E44C-68A4-4923-BBA2-BC4930483F3D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04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225" y="958850"/>
            <a:ext cx="8534400" cy="382155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/>
              </a:rPr>
              <a:t>Planifier ma visite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Prendre le temps de repérer les stands des entreprises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S’imprégner de l’ambiance du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/>
              </a:rPr>
              <a:t>salon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b="1" dirty="0">
                <a:solidFill>
                  <a:srgbClr val="17375E"/>
                </a:solidFill>
                <a:latin typeface="Gill Sans" panose="020B0604020202020204"/>
              </a:rPr>
              <a:t>Explorer le marché caché du salon</a:t>
            </a:r>
          </a:p>
          <a:p>
            <a:pPr marL="342900" lvl="1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Une occasion pour créer un réseau de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/>
              </a:rPr>
              <a:t>contacts</a:t>
            </a:r>
            <a:endParaRPr lang="fr-CA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lvl="1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Un terrain propice pour les candidatures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/>
              </a:rPr>
              <a:t>spontanées</a:t>
            </a:r>
          </a:p>
          <a:p>
            <a:pPr marL="0" lvl="1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/>
              </a:rPr>
              <a:t>Non-verbal</a:t>
            </a:r>
            <a:endParaRPr lang="fr-CA" b="1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lvl="1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Une bonne poignée de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/>
              </a:rPr>
              <a:t>main</a:t>
            </a:r>
            <a:endParaRPr lang="fr-CA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lvl="1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Le regard dans les yeux</a:t>
            </a:r>
          </a:p>
          <a:p>
            <a:pPr marL="342900" lvl="1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Le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/>
              </a:rPr>
              <a:t>sourire</a:t>
            </a:r>
            <a:endParaRPr lang="fr-CA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PENDANT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96AB1CF8-B274-49C7-B57C-9461563A2D20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0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224" y="958850"/>
            <a:ext cx="8534400" cy="461664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17375E"/>
                </a:solidFill>
                <a:latin typeface="Gill Sans" panose="020B0604020202020204"/>
              </a:rPr>
              <a:t>EXEMPLES DE QUESTIONS À POSER AUX EMPLOYEURS 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/>
              </a:rPr>
              <a:t>Questions </a:t>
            </a:r>
            <a:r>
              <a:rPr lang="fr-CA" b="1" dirty="0">
                <a:solidFill>
                  <a:srgbClr val="17375E"/>
                </a:solidFill>
                <a:latin typeface="Gill Sans" panose="020B0604020202020204"/>
              </a:rPr>
              <a:t>sur l’entreprise </a:t>
            </a:r>
            <a:r>
              <a:rPr lang="fr-CA" b="1" dirty="0" smtClean="0">
                <a:solidFill>
                  <a:srgbClr val="17375E"/>
                </a:solidFill>
                <a:latin typeface="Gill Sans" panose="020B0604020202020204"/>
              </a:rPr>
              <a:t>:</a:t>
            </a:r>
            <a:endParaRPr lang="fr-CA" b="1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Prévoyez-vous des projets dans le futur ?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Quel est votre style de gestion ?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Quels sont vos besoins en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/>
              </a:rPr>
              <a:t>ressources humaines</a:t>
            </a:r>
            <a:endParaRPr lang="fr-CA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Comment procédez-vous dans votre processus de recrutement ?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17375E"/>
                </a:solidFill>
                <a:latin typeface="Gill Sans" panose="020B0604020202020204"/>
              </a:rPr>
              <a:t>Etc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/>
              </a:rPr>
              <a:t>.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/>
              </a:rPr>
              <a:t>Questions </a:t>
            </a:r>
            <a:r>
              <a:rPr lang="fr-FR" b="1" dirty="0">
                <a:solidFill>
                  <a:srgbClr val="17375E"/>
                </a:solidFill>
                <a:latin typeface="Gill Sans" panose="020B0604020202020204"/>
              </a:rPr>
              <a:t>sur le poste : 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Quel type de profil recherchez vous ?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Quel langage de programmation utilisez-vous ?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Quels sont les plans de carrière au sein de votre compagnie ?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Etc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</a:rPr>
              <a:t>.</a:t>
            </a:r>
            <a:endParaRPr lang="fr-FR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PENDANT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2965961-E8F1-4A38-90FB-6D6ABB0B2317}" type="slidenum">
              <a:rPr lang="fr-FR" sz="1200" smtClean="0">
                <a:latin typeface="Gill Sans" panose="020B0604020202020204"/>
              </a:rPr>
              <a:pPr algn="ctr"/>
              <a:t>17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25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339753" y="1218354"/>
            <a:ext cx="3913635" cy="3672408"/>
            <a:chOff x="2617383" y="1496625"/>
            <a:chExt cx="1917681" cy="1999422"/>
          </a:xfrm>
        </p:grpSpPr>
        <p:sp>
          <p:nvSpPr>
            <p:cNvPr id="6" name="Ellipse 5"/>
            <p:cNvSpPr/>
            <p:nvPr/>
          </p:nvSpPr>
          <p:spPr>
            <a:xfrm>
              <a:off x="2617383" y="1496625"/>
              <a:ext cx="1917681" cy="1999422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2958103" y="1932946"/>
              <a:ext cx="1270221" cy="116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>
                  <a:solidFill>
                    <a:schemeClr val="bg1"/>
                  </a:solidFill>
                </a:rPr>
                <a:t>Après</a:t>
              </a:r>
              <a:endParaRPr lang="fr-FR" sz="2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APRÈS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AC24241-A3D9-40FD-9BA9-FDAAE3A11CF6}" type="slidenum">
              <a:rPr lang="fr-FR" sz="1200" smtClean="0">
                <a:latin typeface="Gill Sans" panose="020B0604020202020204"/>
              </a:rPr>
              <a:pPr algn="ctr"/>
              <a:t>18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528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7" y="1700809"/>
            <a:ext cx="73448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50000"/>
                </a:schemeClr>
              </a:solidFill>
              <a:latin typeface="Gill Sans MT"/>
              <a:cs typeface="Gill Sans MT"/>
            </a:endParaRP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4225" y="958850"/>
            <a:ext cx="8534400" cy="42062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Bilan 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Lettre / email de remerciement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Entrevue téléphonique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Invitation sur le réseau professionnel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LinkedIn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Rencontre d’information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 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APRÈS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1D2F97B-9960-4E6B-A815-FF89A5E766D5}" type="slidenum">
              <a:rPr lang="fr-FR" sz="1200" smtClean="0">
                <a:latin typeface="Gill Sans" panose="020B0604020202020204"/>
              </a:rPr>
              <a:pPr algn="ctr"/>
              <a:t>19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96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/>
              <a:t>TOUR DE TABLE 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260350" y="931863"/>
            <a:ext cx="7340600" cy="3921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rgbClr val="002A6C"/>
              </a:solidFill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Se présenter comme si vous étiez dans un salon de l’emploi</a:t>
            </a: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FR" altLang="en-US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67665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0BE0FA4-CB31-41AB-9BA7-6AE3A8FA0107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2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224" y="958850"/>
            <a:ext cx="8534400" cy="19492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Bilan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Mettre de l’ordre dans vos documents et notes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Lister les priorités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: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chose promise, chose due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Débuter les stratégies de suivi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67665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APRÈS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541FED76-1A97-41E1-899B-9B0BFD1F2353}" type="slidenum">
              <a:rPr lang="fr-FR" sz="1200" smtClean="0">
                <a:latin typeface="Gill Sans" panose="020B0604020202020204"/>
              </a:rPr>
              <a:pPr algn="ctr"/>
              <a:t>20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32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224" y="958850"/>
            <a:ext cx="8534400" cy="251350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Lettre de remerciement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Son utilité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Le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contenu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Le délai : idéalement dans un délai maximal de 24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heures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  <a:hlinkClick r:id="rId3"/>
              </a:rPr>
              <a:t>https://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  <a:hlinkClick r:id="rId3"/>
              </a:rPr>
              <a:t>vcc.careercenter.ma/vcc/preparer-fiche/15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APRÈS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5BC6E68-3C01-4E1E-947C-DE8BC647EC96}" type="slidenum">
              <a:rPr lang="fr-FR" sz="1200" smtClean="0">
                <a:latin typeface="Gill Sans" panose="020B0604020202020204"/>
              </a:rPr>
              <a:pPr algn="ctr"/>
              <a:t>21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5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225" y="958849"/>
            <a:ext cx="8534400" cy="251350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Entrevue téléphonique :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préparer comme si c’était une entrevue en personne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Sert généralement d’un moyen de présélection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Démontre votre intérêt envers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l’entreprise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903"/>
            <a:ext cx="4053035" cy="172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APRÈS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24C7C1B-7780-41F1-B7F8-6878DF720940}" type="slidenum">
              <a:rPr lang="fr-FR" sz="1200" smtClean="0">
                <a:latin typeface="Gill Sans" panose="020B0604020202020204"/>
              </a:rPr>
              <a:pPr algn="ctr"/>
              <a:t>22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72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225" y="958850"/>
            <a:ext cx="8534400" cy="164147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Invitation sur LinkedIn :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Invitation personnalisée</a:t>
            </a:r>
            <a:endParaRPr lang="fr-CA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Avant de le faire, n’oubliez pas de soigner la présentation de votre profil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LinkedIn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5889"/>
            <a:ext cx="6336704" cy="345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APRÈS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94D40FF-3241-4C95-9C5D-38584EB1F1FA}" type="slidenum">
              <a:rPr lang="fr-FR" sz="1200" smtClean="0">
                <a:latin typeface="Gill Sans" panose="020B0604020202020204"/>
              </a:rPr>
              <a:pPr algn="ctr"/>
              <a:t>23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180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927" y="309390"/>
            <a:ext cx="7340600" cy="650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i="0" dirty="0">
              <a:solidFill>
                <a:srgbClr val="C3103A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246221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Rencontre d’information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Une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/>
              </a:rPr>
              <a:t>stratégie de réseautage qui a pour but de rencontrer soit l’employeur, le responsable des ressources humaines ou la personne qui exerce le travail que vous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convoitez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/>
                <a:hlinkClick r:id="rId3"/>
              </a:rPr>
              <a:t>Pour aller plus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  <a:hlinkClick r:id="rId3"/>
              </a:rPr>
              <a:t>loin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APRÈS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403CA67B-E5B8-460C-A740-10651BF8D522}" type="slidenum">
              <a:rPr lang="fr-FR" sz="1200" smtClean="0">
                <a:latin typeface="Gill Sans" panose="020B0604020202020204"/>
              </a:rPr>
              <a:pPr algn="ctr"/>
              <a:t>24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64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1901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400" dirty="0">
              <a:solidFill>
                <a:srgbClr val="17375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17375E"/>
              </a:solidFill>
            </a:endParaRPr>
          </a:p>
          <a:p>
            <a:endParaRPr lang="fr-FR" sz="2400" dirty="0">
              <a:solidFill>
                <a:srgbClr val="17375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37" y="2276872"/>
            <a:ext cx="2966815" cy="297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94146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CA" sz="2400" dirty="0">
                <a:solidFill>
                  <a:srgbClr val="17375E"/>
                </a:solidFill>
                <a:latin typeface="Gill Sans MT" panose="020B0502020104020203" pitchFamily="34" charset="0"/>
              </a:rPr>
              <a:t> </a:t>
            </a:r>
          </a:p>
          <a:p>
            <a:pPr lvl="0"/>
            <a:r>
              <a:rPr lang="fr-CA" sz="2400" dirty="0">
                <a:solidFill>
                  <a:srgbClr val="17375E"/>
                </a:solidFill>
                <a:latin typeface="Gill Sans MT" panose="020B0502020104020203" pitchFamily="34" charset="0"/>
              </a:rPr>
              <a:t> </a:t>
            </a:r>
            <a:r>
              <a:rPr lang="fr-CA" sz="2800" dirty="0">
                <a:solidFill>
                  <a:srgbClr val="17375E"/>
                </a:solidFill>
                <a:latin typeface="Gill Sans MT" panose="020B0502020104020203" pitchFamily="34" charset="0"/>
              </a:rPr>
              <a:t>Ayez confiance en vous! </a:t>
            </a:r>
          </a:p>
        </p:txBody>
      </p:sp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EN CONCLUSION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898020B-FB2B-48E2-95CC-6116D4828AD5}" type="slidenum">
              <a:rPr lang="fr-FR" sz="1200" smtClean="0">
                <a:latin typeface="Gill Sans" panose="020B0604020202020204"/>
              </a:rPr>
              <a:pPr algn="ctr"/>
              <a:t>25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8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mtClean="0"/>
              <a:t>QUESTIONS ?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93" y="1772816"/>
            <a:ext cx="3526489" cy="35264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70907B1E-02A4-4D07-BC7D-AB0D2A7575F9}" type="slidenum">
              <a:rPr lang="fr-FR" sz="1200" smtClean="0">
                <a:latin typeface="Gill Sans" panose="020B0604020202020204"/>
              </a:rPr>
              <a:pPr algn="ctr"/>
              <a:t>26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INSCRIVEZ-VOUS SUR NOS PROCHAINS ATELIERS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88" y="3140968"/>
            <a:ext cx="4476174" cy="29788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966CEC1C-3D34-4B6E-BF2D-E638FE30CCB6}" type="slidenum">
              <a:rPr lang="fr-FR" sz="1200" smtClean="0">
                <a:latin typeface="Gill Sans" panose="020B0604020202020204"/>
              </a:rPr>
              <a:pPr algn="ctr"/>
              <a:t>27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4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DEMANDEZ UN RDV AVEC L’UN DE NOS CONSEILLERS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114" t="21986" r="63387" b="33193"/>
          <a:stretch/>
        </p:blipFill>
        <p:spPr>
          <a:xfrm>
            <a:off x="1489274" y="1052736"/>
            <a:ext cx="5760640" cy="46085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8E56DEA-C9DA-4214-A26C-C10A9CA09003}" type="slidenum">
              <a:rPr lang="fr-FR" sz="1200" smtClean="0">
                <a:latin typeface="Gill Sans" panose="020B0604020202020204"/>
              </a:rPr>
              <a:pPr algn="ctr"/>
              <a:t>28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0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3334544"/>
            <a:ext cx="3524250" cy="12954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867357"/>
            <a:ext cx="3668664" cy="13484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92" y="2889136"/>
            <a:ext cx="3495675" cy="1304925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REJOIGNEZ NOTRE COMMUNAUTÉ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7933A0F-A8F7-4C37-B0A1-DBF39CC157F5}" type="slidenum">
              <a:rPr lang="fr-FR" sz="1200" smtClean="0">
                <a:latin typeface="Gill Sans" panose="020B0604020202020204"/>
              </a:rPr>
              <a:pPr algn="ctr"/>
              <a:t>29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194199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1150" y="958850"/>
            <a:ext cx="2616200" cy="720725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dirty="0">
                <a:solidFill>
                  <a:prstClr val="white"/>
                </a:solidFill>
                <a:latin typeface="Gill Sans" panose="020B0604020202020204"/>
              </a:rPr>
              <a:t>ENGAGEMENT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11150" y="1987550"/>
            <a:ext cx="2616200" cy="720725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Gill Sans" panose="020B0604020202020204"/>
              </a:rPr>
              <a:t>RESPECT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11150" y="3016250"/>
            <a:ext cx="2616200" cy="720725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Gill Sans" panose="020B0604020202020204"/>
              </a:rPr>
              <a:t>COMMUNICATION POSITIVE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11150" y="4044950"/>
            <a:ext cx="2616200" cy="720725"/>
          </a:xfrm>
          <a:prstGeom prst="roundRect">
            <a:avLst/>
          </a:prstGeom>
          <a:solidFill>
            <a:srgbClr val="FC8A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Gill Sans" panose="020B0604020202020204"/>
              </a:rPr>
              <a:t>PROFESSIONNALISME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233738" y="958850"/>
            <a:ext cx="5489575" cy="720725"/>
          </a:xfrm>
          <a:prstGeom prst="roundRect">
            <a:avLst/>
          </a:prstGeom>
          <a:noFill/>
          <a:ln>
            <a:solidFill>
              <a:srgbClr val="C05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/>
              </a:rPr>
              <a:t>S</a:t>
            </a:r>
            <a:r>
              <a:rPr lang="fr-FR" altLang="fr-FR" sz="1600" dirty="0">
                <a:solidFill>
                  <a:srgbClr val="002A6C"/>
                </a:solidFill>
                <a:latin typeface="Gill Sans" panose="020B0604020202020204"/>
              </a:rPr>
              <a:t>’</a:t>
            </a:r>
            <a:r>
              <a:rPr lang="fr-FR" altLang="en-US" sz="1600" dirty="0">
                <a:solidFill>
                  <a:srgbClr val="002A6C"/>
                </a:solidFill>
                <a:latin typeface="Gill Sans" panose="020B0604020202020204"/>
              </a:rPr>
              <a:t>engager activement dans toutes les activités et discussions.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48025" y="1989138"/>
            <a:ext cx="5487988" cy="720725"/>
          </a:xfrm>
          <a:prstGeom prst="roundRect">
            <a:avLst/>
          </a:prstGeom>
          <a:noFill/>
          <a:ln>
            <a:solidFill>
              <a:srgbClr val="833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002A6C"/>
                </a:solidFill>
                <a:latin typeface="Gill Sans" panose="020B0604020202020204"/>
              </a:rPr>
              <a:t>Se respecter soi-même et respecter les autres.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002A6C"/>
                </a:solidFill>
                <a:latin typeface="Gill Sans" panose="020B0604020202020204"/>
              </a:rPr>
              <a:t>Être attentif aux feedbacks des autres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248025" y="3016250"/>
            <a:ext cx="5487988" cy="720725"/>
          </a:xfrm>
          <a:prstGeom prst="roundRect">
            <a:avLst/>
          </a:prstGeom>
          <a:noFill/>
          <a:ln>
            <a:solidFill>
              <a:srgbClr val="1DB8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002A6C"/>
                </a:solidFill>
                <a:latin typeface="Gill Sans" panose="020B0604020202020204"/>
              </a:rPr>
              <a:t>Écouter les autres et éviter les jugements de valeurs.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002A6C"/>
                </a:solidFill>
                <a:latin typeface="Gill Sans" panose="020B0604020202020204"/>
              </a:rPr>
              <a:t>Participer et prendre la parole.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48025" y="4044950"/>
            <a:ext cx="5487988" cy="720725"/>
          </a:xfrm>
          <a:prstGeom prst="roundRect">
            <a:avLst/>
          </a:prstGeom>
          <a:noFill/>
          <a:ln>
            <a:solidFill>
              <a:srgbClr val="FC8A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/>
              </a:rPr>
              <a:t>Se comporter comme si vous étiez au travail.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/>
              </a:rPr>
              <a:t>Être à l</a:t>
            </a:r>
            <a:r>
              <a:rPr lang="fr-FR" altLang="fr-FR" sz="1600" dirty="0">
                <a:solidFill>
                  <a:srgbClr val="002A6C"/>
                </a:solidFill>
                <a:latin typeface="Gill Sans" panose="020B0604020202020204"/>
              </a:rPr>
              <a:t>’</a:t>
            </a:r>
            <a:r>
              <a:rPr lang="fr-FR" altLang="en-US" sz="1600" dirty="0">
                <a:solidFill>
                  <a:srgbClr val="002A6C"/>
                </a:solidFill>
                <a:latin typeface="Gill Sans" panose="020B0604020202020204"/>
              </a:rPr>
              <a:t>heure et éteindre votre téléphone portable.</a:t>
            </a:r>
          </a:p>
        </p:txBody>
      </p:sp>
      <p:sp>
        <p:nvSpPr>
          <p:cNvPr id="6154" name="Titre 15"/>
          <p:cNvSpPr txBox="1">
            <a:spLocks/>
          </p:cNvSpPr>
          <p:nvPr/>
        </p:nvSpPr>
        <p:spPr bwMode="auto"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en-US" b="1" dirty="0" smtClean="0">
                <a:solidFill>
                  <a:srgbClr val="C2113A"/>
                </a:solidFill>
                <a:latin typeface="Gill Sans" panose="020B0604020202020204"/>
              </a:rPr>
              <a:t>RÈGLES DE FONCTIONNEMENT PENDANT LA FORMATION</a:t>
            </a:r>
            <a:endParaRPr lang="fr-FR" altLang="en-US" b="1" dirty="0">
              <a:solidFill>
                <a:srgbClr val="C2113A"/>
              </a:solidFill>
              <a:latin typeface="Gill Sans" panose="020B0604020202020204"/>
            </a:endParaRPr>
          </a:p>
        </p:txBody>
      </p:sp>
      <p:sp>
        <p:nvSpPr>
          <p:cNvPr id="11" name="Rectangle à coins arrondis 1"/>
          <p:cNvSpPr/>
          <p:nvPr/>
        </p:nvSpPr>
        <p:spPr>
          <a:xfrm>
            <a:off x="323850" y="5100638"/>
            <a:ext cx="2616200" cy="719137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  <a:latin typeface="Gill Sans" panose="020B0604020202020204"/>
              </a:rPr>
              <a:t>APPRENTISSAGE</a:t>
            </a:r>
          </a:p>
        </p:txBody>
      </p:sp>
      <p:sp>
        <p:nvSpPr>
          <p:cNvPr id="12" name="Rectangle à coins arrondis 5"/>
          <p:cNvSpPr/>
          <p:nvPr/>
        </p:nvSpPr>
        <p:spPr>
          <a:xfrm>
            <a:off x="3246438" y="5100638"/>
            <a:ext cx="5489575" cy="719137"/>
          </a:xfrm>
          <a:prstGeom prst="roundRect">
            <a:avLst/>
          </a:prstGeom>
          <a:noFill/>
          <a:ln>
            <a:solidFill>
              <a:srgbClr val="C05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/>
              </a:rPr>
              <a:t>Apprendre et poser des questions pour clarifier votre compréhension.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7607DDE-BC89-4097-B390-67A9C25AF0C9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12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791663"/>
            <a:ext cx="7340600" cy="650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Gill Sans"/>
                <a:cs typeface="Gill Sans"/>
              </a:rPr>
              <a:t>merci et bon succès dans vos </a:t>
            </a:r>
            <a:r>
              <a:rPr lang="fr-FR" sz="3200" dirty="0" smtClean="0">
                <a:latin typeface="Gill Sans"/>
                <a:cs typeface="Gill Sans"/>
              </a:rPr>
              <a:t>démarches !</a:t>
            </a:r>
            <a:endParaRPr lang="fr-FR" sz="3200" dirty="0">
              <a:latin typeface="Gill Sans"/>
              <a:cs typeface="Gill San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1C3BE3F6-0319-4A01-A7DB-F2263D4359A6}" type="slidenum">
              <a:rPr lang="fr-FR" sz="1200" smtClean="0">
                <a:latin typeface="Gill Sans"/>
              </a:rPr>
              <a:pPr algn="ctr"/>
              <a:t>30</a:t>
            </a:fld>
            <a:r>
              <a:rPr lang="fr-FR" sz="1200" smtClean="0">
                <a:latin typeface="Gill Sans"/>
              </a:rPr>
              <a:t> / 30</a:t>
            </a:r>
            <a:endParaRPr lang="fr-FR" sz="120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993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OBJECTIFS D'APPRENTISSAGE</a:t>
            </a:r>
            <a:endParaRPr lang="fr-FR" dirty="0"/>
          </a:p>
        </p:txBody>
      </p:sp>
      <p:sp>
        <p:nvSpPr>
          <p:cNvPr id="9222" name="AutoShape 14" descr="List free icon"/>
          <p:cNvSpPr>
            <a:spLocks noChangeAspect="1" noChangeArrowheads="1"/>
          </p:cNvSpPr>
          <p:nvPr/>
        </p:nvSpPr>
        <p:spPr bwMode="auto">
          <a:xfrm>
            <a:off x="176213" y="-182563"/>
            <a:ext cx="1670050" cy="16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" name="Groupe 11"/>
          <p:cNvGrpSpPr/>
          <p:nvPr/>
        </p:nvGrpSpPr>
        <p:grpSpPr>
          <a:xfrm>
            <a:off x="1192213" y="1622877"/>
            <a:ext cx="7566050" cy="647700"/>
            <a:chOff x="1192213" y="1662112"/>
            <a:chExt cx="7566050" cy="647700"/>
          </a:xfrm>
        </p:grpSpPr>
        <p:sp>
          <p:nvSpPr>
            <p:cNvPr id="3" name="Titre 15"/>
            <p:cNvSpPr txBox="1">
              <a:spLocks/>
            </p:cNvSpPr>
            <p:nvPr/>
          </p:nvSpPr>
          <p:spPr>
            <a:xfrm>
              <a:off x="1846263" y="1662112"/>
              <a:ext cx="6912000" cy="647700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 lIns="0" tIns="0" rIns="0" bIns="0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kern="1200" cap="all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rgbClr val="17375E"/>
                  </a:solidFill>
                  <a:latin typeface="Gill Sans" panose="020B0604020202020204"/>
                </a:rPr>
                <a:t>Identifier les éléments clés pour une préparation efficace </a:t>
              </a:r>
            </a:p>
          </p:txBody>
        </p:sp>
        <p:pic>
          <p:nvPicPr>
            <p:cNvPr id="9224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13" y="1746250"/>
              <a:ext cx="47942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43497803"/>
              </p:ext>
            </p:extLst>
          </p:nvPr>
        </p:nvGraphicFramePr>
        <p:xfrm>
          <a:off x="0" y="3602038"/>
          <a:ext cx="9143999" cy="315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1169988" y="2440793"/>
            <a:ext cx="7588275" cy="530226"/>
            <a:chOff x="1169988" y="2302767"/>
            <a:chExt cx="7588275" cy="530226"/>
          </a:xfrm>
        </p:grpSpPr>
        <p:sp>
          <p:nvSpPr>
            <p:cNvPr id="4" name="Titre 15"/>
            <p:cNvSpPr txBox="1">
              <a:spLocks/>
            </p:cNvSpPr>
            <p:nvPr/>
          </p:nvSpPr>
          <p:spPr>
            <a:xfrm>
              <a:off x="1846263" y="2302767"/>
              <a:ext cx="6912000" cy="530226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 lIns="0" tIns="0" rIns="0" bIns="0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kern="1200" cap="all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rgbClr val="17375E"/>
                  </a:solidFill>
                  <a:latin typeface="Gill Sans" panose="020B0604020202020204"/>
                </a:rPr>
                <a:t>Préparer et pratiquer ma présentation (Pitch) </a:t>
              </a:r>
            </a:p>
          </p:txBody>
        </p:sp>
        <p:pic>
          <p:nvPicPr>
            <p:cNvPr id="9227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988" y="2305943"/>
              <a:ext cx="5238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1169988" y="3875707"/>
            <a:ext cx="7588275" cy="633413"/>
            <a:chOff x="1169988" y="3484503"/>
            <a:chExt cx="7588275" cy="633413"/>
          </a:xfrm>
        </p:grpSpPr>
        <p:sp>
          <p:nvSpPr>
            <p:cNvPr id="8" name="TextBox 7"/>
            <p:cNvSpPr txBox="1"/>
            <p:nvPr/>
          </p:nvSpPr>
          <p:spPr>
            <a:xfrm>
              <a:off x="1846263" y="3519081"/>
              <a:ext cx="6912000" cy="564257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ts val="2200"/>
                </a:lnSpc>
                <a:defRPr/>
              </a:pPr>
              <a:r>
                <a:rPr lang="fr-FR" sz="2000" cap="all" dirty="0">
                  <a:solidFill>
                    <a:srgbClr val="17375E"/>
                  </a:solidFill>
                  <a:latin typeface="Gill Sans" panose="020B0604020202020204"/>
                </a:rPr>
                <a:t>Découvrir les différentes stratégies de suivi </a:t>
              </a:r>
            </a:p>
          </p:txBody>
        </p:sp>
        <p:pic>
          <p:nvPicPr>
            <p:cNvPr id="9228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988" y="3484503"/>
              <a:ext cx="631825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1158875" y="3141235"/>
            <a:ext cx="7599388" cy="564257"/>
            <a:chOff x="1158875" y="2829027"/>
            <a:chExt cx="7599388" cy="564257"/>
          </a:xfrm>
        </p:grpSpPr>
        <p:pic>
          <p:nvPicPr>
            <p:cNvPr id="13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75" y="2838105"/>
              <a:ext cx="547688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46263" y="2829027"/>
              <a:ext cx="6912000" cy="564257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ts val="2200"/>
                </a:lnSpc>
              </a:pPr>
              <a:r>
                <a:rPr lang="fr-FR" sz="2000" cap="all" dirty="0">
                  <a:solidFill>
                    <a:srgbClr val="17375E"/>
                  </a:solidFill>
                  <a:latin typeface="Gill Sans" panose="020B0604020202020204"/>
                  <a:ea typeface="+mj-ea"/>
                  <a:cs typeface="+mj-cs"/>
                </a:rPr>
                <a:t>Noter des exemples de questions à poser 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160079" y="836712"/>
            <a:ext cx="7598184" cy="615950"/>
            <a:chOff x="1160079" y="946485"/>
            <a:chExt cx="7598184" cy="615950"/>
          </a:xfrm>
        </p:grpSpPr>
        <p:sp>
          <p:nvSpPr>
            <p:cNvPr id="2" name="Titre 15"/>
            <p:cNvSpPr txBox="1">
              <a:spLocks/>
            </p:cNvSpPr>
            <p:nvPr/>
          </p:nvSpPr>
          <p:spPr>
            <a:xfrm>
              <a:off x="1846263" y="946485"/>
              <a:ext cx="6912000" cy="615950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 lIns="0" tIns="0" rIns="0" bIns="0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kern="1200" cap="all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rgbClr val="17375E"/>
                  </a:solidFill>
                  <a:latin typeface="Gill Sans" panose="020B0604020202020204"/>
                </a:rPr>
                <a:t>Comprendre l’importance de bien se préparer </a:t>
              </a:r>
            </a:p>
            <a:p>
              <a:pPr algn="just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rgbClr val="17375E"/>
                  </a:solidFill>
                  <a:latin typeface="Gill Sans" panose="020B0604020202020204"/>
                </a:rPr>
                <a:t>à un salon de l’emploi </a:t>
              </a:r>
            </a:p>
          </p:txBody>
        </p:sp>
        <p:pic>
          <p:nvPicPr>
            <p:cNvPr id="7" name="Image 6" descr="Clipart - &lt;strong&gt;Idee&lt;/strong&gt; / idea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60079" y="948189"/>
              <a:ext cx="603609" cy="612542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AC6A770-6254-42C2-8887-BEB49F5941A9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80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260350" y="931863"/>
            <a:ext cx="7340600" cy="3921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rgbClr val="002A6C"/>
              </a:solidFill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 bwMode="auto">
          <a:xfrm>
            <a:off x="260350" y="1323975"/>
            <a:ext cx="8716963" cy="16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1800" dirty="0">
              <a:solidFill>
                <a:srgbClr val="002A6C"/>
              </a:solidFill>
            </a:endParaRP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MON EXPÉRIENCE SALON DE L’EMPLOI </a:t>
            </a:r>
            <a:endParaRPr lang="fr-CA" dirty="0"/>
          </a:p>
        </p:txBody>
      </p:sp>
      <p:sp>
        <p:nvSpPr>
          <p:cNvPr id="11" name="Titre 15"/>
          <p:cNvSpPr txBox="1">
            <a:spLocks/>
          </p:cNvSpPr>
          <p:nvPr/>
        </p:nvSpPr>
        <p:spPr bwMode="auto">
          <a:xfrm>
            <a:off x="323326" y="1127919"/>
            <a:ext cx="8249419" cy="13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fr-FR" altLang="en-US" sz="2000" dirty="0">
              <a:solidFill>
                <a:srgbClr val="002A6C"/>
              </a:solidFill>
              <a:latin typeface="Gill San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414873"/>
            <a:ext cx="4848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63821F7E-8FCA-461D-85EB-6CE1C7ABDB3C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216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260350" y="931863"/>
            <a:ext cx="7340600" cy="3921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rgbClr val="002A6C"/>
              </a:solidFill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 bwMode="auto">
          <a:xfrm>
            <a:off x="260350" y="1323975"/>
            <a:ext cx="8716963" cy="16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1800" dirty="0">
              <a:solidFill>
                <a:srgbClr val="002A6C"/>
              </a:solidFill>
            </a:endParaRP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LE SALON DE L’EMPLOI EST UNE OCCASION POUR :</a:t>
            </a:r>
            <a:endParaRPr lang="fr-CA" dirty="0"/>
          </a:p>
        </p:txBody>
      </p:sp>
      <p:sp>
        <p:nvSpPr>
          <p:cNvPr id="11" name="Titre 15"/>
          <p:cNvSpPr txBox="1">
            <a:spLocks/>
          </p:cNvSpPr>
          <p:nvPr/>
        </p:nvSpPr>
        <p:spPr bwMode="auto">
          <a:xfrm>
            <a:off x="323326" y="1172624"/>
            <a:ext cx="8249419" cy="13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fr-FR" altLang="en-US" sz="2000" dirty="0">
              <a:solidFill>
                <a:srgbClr val="002A6C"/>
              </a:solidFill>
              <a:latin typeface="Gill Sans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 bwMode="auto">
          <a:xfrm>
            <a:off x="304224" y="958850"/>
            <a:ext cx="8534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Rencontrer plusieurs employeurs sous le même </a:t>
            </a:r>
            <a:r>
              <a:rPr lang="fr-FR" altLang="en-US" sz="2000" dirty="0" smtClean="0">
                <a:solidFill>
                  <a:srgbClr val="17375E"/>
                </a:solidFill>
                <a:latin typeface="Gill Sans"/>
              </a:rPr>
              <a:t>toit</a:t>
            </a:r>
            <a:endParaRPr lang="fr-FR" altLang="en-US" sz="2000" dirty="0">
              <a:solidFill>
                <a:srgbClr val="17375E"/>
              </a:solidFill>
              <a:latin typeface="Gill Sans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Parler de vive voix avec les recruteurs qui sont parfois difficiles d’accès</a:t>
            </a: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en-US" sz="2000" dirty="0">
                <a:solidFill>
                  <a:srgbClr val="17375E"/>
                </a:solidFill>
                <a:latin typeface="Gill Sans"/>
              </a:rPr>
              <a:t>Passer des </a:t>
            </a:r>
            <a:r>
              <a:rPr lang="fr-CA" altLang="en-US" sz="2000" dirty="0" smtClean="0">
                <a:solidFill>
                  <a:srgbClr val="17375E"/>
                </a:solidFill>
                <a:latin typeface="Gill Sans"/>
              </a:rPr>
              <a:t>entrevues</a:t>
            </a:r>
            <a:endParaRPr lang="fr-FR" altLang="en-US" sz="2000" dirty="0">
              <a:solidFill>
                <a:srgbClr val="17375E"/>
              </a:solidFill>
              <a:latin typeface="Gill Sans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Poser nos </a:t>
            </a:r>
            <a:r>
              <a:rPr lang="fr-FR" altLang="en-US" sz="2000" dirty="0" smtClean="0">
                <a:solidFill>
                  <a:srgbClr val="17375E"/>
                </a:solidFill>
                <a:latin typeface="Gill Sans"/>
              </a:rPr>
              <a:t>questions</a:t>
            </a:r>
            <a:endParaRPr lang="fr-FR" altLang="en-US" sz="2000" dirty="0">
              <a:solidFill>
                <a:srgbClr val="17375E"/>
              </a:solidFill>
              <a:latin typeface="Gill Sans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Se vendre et faire valoir nos </a:t>
            </a:r>
            <a:r>
              <a:rPr lang="fr-FR" altLang="en-US" sz="2000" dirty="0" smtClean="0">
                <a:solidFill>
                  <a:srgbClr val="17375E"/>
                </a:solidFill>
                <a:latin typeface="Gill Sans"/>
              </a:rPr>
              <a:t>compétences</a:t>
            </a:r>
            <a:endParaRPr lang="fr-CA" altLang="en-US" sz="2000" dirty="0">
              <a:solidFill>
                <a:srgbClr val="17375E"/>
              </a:solidFill>
              <a:latin typeface="Gill Sans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FR" altLang="en-US" sz="2000" dirty="0">
              <a:solidFill>
                <a:srgbClr val="17375E"/>
              </a:solidFill>
              <a:latin typeface="Gill Sans"/>
            </a:endParaRPr>
          </a:p>
        </p:txBody>
      </p:sp>
      <p:sp>
        <p:nvSpPr>
          <p:cNvPr id="10" name="Titre 15"/>
          <p:cNvSpPr txBox="1">
            <a:spLocks/>
          </p:cNvSpPr>
          <p:nvPr/>
        </p:nvSpPr>
        <p:spPr bwMode="auto">
          <a:xfrm>
            <a:off x="596099" y="4293095"/>
            <a:ext cx="7703871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fr-FR" altLang="en-US" sz="2000" dirty="0">
              <a:solidFill>
                <a:srgbClr val="92D050"/>
              </a:solidFill>
              <a:latin typeface="Gill Sans"/>
            </a:endParaRPr>
          </a:p>
          <a:p>
            <a:pPr algn="ctr" eaLnBrk="1" hangingPunct="1">
              <a:defRPr/>
            </a:pPr>
            <a:r>
              <a:rPr lang="fr-CA" altLang="en-US" sz="2000" b="1" dirty="0">
                <a:solidFill>
                  <a:srgbClr val="92D050"/>
                </a:solidFill>
                <a:latin typeface="Gill Sans"/>
              </a:rPr>
              <a:t>N’OUBLIEZ PAS, VOUS N’ÊTES PAS UN QUÊTEUR D’EMPLOI, VOUS ÊTES UN OFFREUR DE </a:t>
            </a:r>
            <a:r>
              <a:rPr lang="fr-CA" altLang="en-US" sz="2000" b="1" dirty="0" smtClean="0">
                <a:solidFill>
                  <a:srgbClr val="92D050"/>
                </a:solidFill>
                <a:latin typeface="Gill Sans"/>
              </a:rPr>
              <a:t>COMPÉTENCES</a:t>
            </a:r>
            <a:endParaRPr lang="fr-FR" altLang="en-US" sz="2000" b="1" dirty="0">
              <a:solidFill>
                <a:srgbClr val="92D050"/>
              </a:solidFill>
              <a:latin typeface="Gill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5FB68B87-4A52-4939-B597-E72D6D30BB04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903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260350" y="1219895"/>
            <a:ext cx="7340600" cy="3921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rgbClr val="002A6C"/>
              </a:solidFill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224" y="958850"/>
            <a:ext cx="8534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altLang="en-US" sz="2000" b="1" dirty="0" smtClean="0">
                <a:solidFill>
                  <a:srgbClr val="17375E"/>
                </a:solidFill>
                <a:latin typeface="Gill Sans"/>
              </a:rPr>
              <a:t>Je n’ai pas de contrôle sur :</a:t>
            </a:r>
          </a:p>
          <a:p>
            <a:pPr marL="342900" indent="-34290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2000" dirty="0" smtClean="0">
                <a:solidFill>
                  <a:srgbClr val="17375E"/>
                </a:solidFill>
                <a:latin typeface="Gill Sans"/>
              </a:rPr>
              <a:t>L’attitude </a:t>
            </a: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de l’employeur / responsable des ressources humaines </a:t>
            </a:r>
          </a:p>
          <a:p>
            <a:pPr marL="342900" indent="-34290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CA" altLang="en-US" sz="2000" dirty="0">
                <a:solidFill>
                  <a:srgbClr val="17375E"/>
                </a:solidFill>
                <a:latin typeface="Gill Sans"/>
              </a:rPr>
              <a:t>Processus de recrutement </a:t>
            </a:r>
          </a:p>
          <a:p>
            <a:pPr marL="342900" indent="-34290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CA" altLang="en-US" sz="2000" dirty="0">
                <a:solidFill>
                  <a:srgbClr val="17375E"/>
                </a:solidFill>
                <a:latin typeface="Gill Sans"/>
              </a:rPr>
              <a:t>Questions de l’employeur (quoi que</a:t>
            </a:r>
            <a:r>
              <a:rPr lang="fr-CA" altLang="en-US" sz="2000" dirty="0" smtClean="0">
                <a:solidFill>
                  <a:srgbClr val="17375E"/>
                </a:solidFill>
                <a:latin typeface="Gill Sans"/>
              </a:rPr>
              <a:t>)</a:t>
            </a: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CA" altLang="en-US" sz="2000" b="1" dirty="0" smtClean="0">
              <a:solidFill>
                <a:srgbClr val="17375E"/>
              </a:solidFill>
              <a:latin typeface="Gill Sans"/>
            </a:endParaRP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en-US" sz="2000" b="1" dirty="0" smtClean="0">
                <a:solidFill>
                  <a:srgbClr val="17375E"/>
                </a:solidFill>
                <a:latin typeface="Gill Sans"/>
              </a:rPr>
              <a:t>J’ai le contrôle sur :</a:t>
            </a:r>
            <a:r>
              <a:rPr lang="fr-CA" altLang="en-US" sz="2000" dirty="0" smtClean="0">
                <a:solidFill>
                  <a:srgbClr val="17375E"/>
                </a:solidFill>
                <a:latin typeface="Gill Sans"/>
              </a:rPr>
              <a:t> </a:t>
            </a:r>
            <a:endParaRPr lang="fr-CA" altLang="en-US" sz="2000" dirty="0">
              <a:solidFill>
                <a:srgbClr val="17375E"/>
              </a:solidFill>
              <a:latin typeface="Gill Sans"/>
            </a:endParaRPr>
          </a:p>
          <a:p>
            <a:pPr marL="342900" indent="-34290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Ma préparation </a:t>
            </a:r>
          </a:p>
          <a:p>
            <a:pPr marL="342900" indent="-34290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Mon attitude </a:t>
            </a:r>
          </a:p>
          <a:p>
            <a:pPr marL="342900" indent="-34290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2000" dirty="0">
                <a:solidFill>
                  <a:srgbClr val="17375E"/>
                </a:solidFill>
                <a:latin typeface="Gill Sans"/>
              </a:rPr>
              <a:t>Mes questions sur l’entreprise et sur le poste à pourvoir </a:t>
            </a:r>
          </a:p>
        </p:txBody>
      </p:sp>
      <p:pic>
        <p:nvPicPr>
          <p:cNvPr id="5122" name="Picture 2" descr="C:\Users\pc\Desktop\Formations décembre\Comment se préparer à un salon de l'emploi\recrtement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95" y="2708920"/>
            <a:ext cx="3425868" cy="23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smtClean="0"/>
              <a:t>AU SALON DE L’EMPLOI</a:t>
            </a:r>
            <a:endParaRPr lang="fr-CA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41DBA688-3002-4F94-872E-F56B472E4C63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5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1891815635"/>
              </p:ext>
            </p:extLst>
          </p:nvPr>
        </p:nvGraphicFramePr>
        <p:xfrm>
          <a:off x="1619672" y="1268760"/>
          <a:ext cx="5400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UNE PRÉPARATION EFFICACE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533A942-74C6-45D0-BFE8-7D6C31C4DEC8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06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3704981930"/>
              </p:ext>
            </p:extLst>
          </p:nvPr>
        </p:nvGraphicFramePr>
        <p:xfrm>
          <a:off x="1619672" y="1268760"/>
          <a:ext cx="5400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" panose="020B0604020202020204"/>
                <a:ea typeface="ＭＳ Ｐゴシック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5E744E3-D772-4020-B1D8-DCE2A55E1491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30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672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807</Words>
  <Application>Microsoft Office PowerPoint</Application>
  <PresentationFormat>Affichage à l'écran (4:3)</PresentationFormat>
  <Paragraphs>212</Paragraphs>
  <Slides>30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Gill Sans</vt:lpstr>
      <vt:lpstr>Gill Sans MT</vt:lpstr>
      <vt:lpstr>Wingdings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Danielle</dc:creator>
  <cp:lastModifiedBy>SD</cp:lastModifiedBy>
  <cp:revision>289</cp:revision>
  <dcterms:modified xsi:type="dcterms:W3CDTF">2019-06-19T15:50:20Z</dcterms:modified>
</cp:coreProperties>
</file>